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2"/>
  </p:handoutMasterIdLst>
  <p:sldIdLst>
    <p:sldId id="256" r:id="rId2"/>
    <p:sldId id="262" r:id="rId3"/>
    <p:sldId id="263" r:id="rId4"/>
    <p:sldId id="264" r:id="rId5"/>
    <p:sldId id="297" r:id="rId6"/>
    <p:sldId id="298" r:id="rId7"/>
    <p:sldId id="266" r:id="rId8"/>
    <p:sldId id="299" r:id="rId9"/>
    <p:sldId id="300" r:id="rId10"/>
    <p:sldId id="267" r:id="rId11"/>
    <p:sldId id="301" r:id="rId12"/>
    <p:sldId id="302" r:id="rId13"/>
    <p:sldId id="304" r:id="rId14"/>
    <p:sldId id="307" r:id="rId15"/>
    <p:sldId id="306" r:id="rId16"/>
    <p:sldId id="308" r:id="rId17"/>
    <p:sldId id="309" r:id="rId18"/>
    <p:sldId id="310" r:id="rId19"/>
    <p:sldId id="311" r:id="rId20"/>
    <p:sldId id="312" r:id="rId21"/>
    <p:sldId id="303" r:id="rId22"/>
    <p:sldId id="268" r:id="rId23"/>
    <p:sldId id="265" r:id="rId24"/>
    <p:sldId id="313" r:id="rId25"/>
    <p:sldId id="314" r:id="rId26"/>
    <p:sldId id="315" r:id="rId27"/>
    <p:sldId id="316" r:id="rId28"/>
    <p:sldId id="317" r:id="rId29"/>
    <p:sldId id="318" r:id="rId30"/>
    <p:sldId id="319" r:id="rId31"/>
  </p:sldIdLst>
  <p:sldSz cx="9144000" cy="6858000" type="screen4x3"/>
  <p:notesSz cx="6797675" cy="9928225"/>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411"/>
          </a:xfrm>
          <a:prstGeom prst="rect">
            <a:avLst/>
          </a:prstGeom>
        </p:spPr>
        <p:txBody>
          <a:bodyPr vert="horz" lIns="91531" tIns="45766" rIns="91531" bIns="45766" rtlCol="0"/>
          <a:lstStyle>
            <a:lvl1pPr algn="l">
              <a:defRPr sz="1200"/>
            </a:lvl1pPr>
          </a:lstStyle>
          <a:p>
            <a:endParaRPr lang="sk-SK"/>
          </a:p>
        </p:txBody>
      </p:sp>
      <p:sp>
        <p:nvSpPr>
          <p:cNvPr id="3" name="Zástupný symbol dátumu 2"/>
          <p:cNvSpPr>
            <a:spLocks noGrp="1"/>
          </p:cNvSpPr>
          <p:nvPr>
            <p:ph type="dt" sz="quarter" idx="1"/>
          </p:nvPr>
        </p:nvSpPr>
        <p:spPr>
          <a:xfrm>
            <a:off x="3850443" y="0"/>
            <a:ext cx="2945659" cy="496411"/>
          </a:xfrm>
          <a:prstGeom prst="rect">
            <a:avLst/>
          </a:prstGeom>
        </p:spPr>
        <p:txBody>
          <a:bodyPr vert="horz" lIns="91531" tIns="45766" rIns="91531" bIns="45766" rtlCol="0"/>
          <a:lstStyle>
            <a:lvl1pPr algn="r">
              <a:defRPr sz="1200"/>
            </a:lvl1pPr>
          </a:lstStyle>
          <a:p>
            <a:fld id="{5D8C1FF1-CF24-4074-82D7-0773CF19EC06}" type="datetimeFigureOut">
              <a:rPr lang="sk-SK" smtClean="0"/>
              <a:t>12. 2. 2018</a:t>
            </a:fld>
            <a:endParaRPr lang="sk-SK"/>
          </a:p>
        </p:txBody>
      </p:sp>
      <p:sp>
        <p:nvSpPr>
          <p:cNvPr id="4" name="Zástupný symbol päty 3"/>
          <p:cNvSpPr>
            <a:spLocks noGrp="1"/>
          </p:cNvSpPr>
          <p:nvPr>
            <p:ph type="ftr" sz="quarter" idx="2"/>
          </p:nvPr>
        </p:nvSpPr>
        <p:spPr>
          <a:xfrm>
            <a:off x="0" y="9430091"/>
            <a:ext cx="2945659" cy="496411"/>
          </a:xfrm>
          <a:prstGeom prst="rect">
            <a:avLst/>
          </a:prstGeom>
        </p:spPr>
        <p:txBody>
          <a:bodyPr vert="horz" lIns="91531" tIns="45766" rIns="91531" bIns="45766"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50443" y="9430091"/>
            <a:ext cx="2945659" cy="496411"/>
          </a:xfrm>
          <a:prstGeom prst="rect">
            <a:avLst/>
          </a:prstGeom>
        </p:spPr>
        <p:txBody>
          <a:bodyPr vert="horz" lIns="91531" tIns="45766" rIns="91531" bIns="45766" rtlCol="0" anchor="b"/>
          <a:lstStyle>
            <a:lvl1pPr algn="r">
              <a:defRPr sz="1200"/>
            </a:lvl1pPr>
          </a:lstStyle>
          <a:p>
            <a:fld id="{03672E78-4C03-4CD8-B47E-AF598BB292F5}" type="slidenum">
              <a:rPr lang="sk-SK" smtClean="0"/>
              <a:t>‹#›</a:t>
            </a:fld>
            <a:endParaRPr lang="sk-SK"/>
          </a:p>
        </p:txBody>
      </p:sp>
    </p:spTree>
    <p:extLst>
      <p:ext uri="{BB962C8B-B14F-4D97-AF65-F5344CB8AC3E}">
        <p14:creationId xmlns:p14="http://schemas.microsoft.com/office/powerpoint/2010/main" val="3527929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sk-SK" smtClean="0"/>
              <a:t>Upravte štýly predlohy textu</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DECEEBA-A77E-4362-AAC5-31D0BAC3791E}" type="datetimeFigureOut">
              <a:rPr lang="sk-SK" smtClean="0"/>
              <a:t>12. 2. 2018</a:t>
            </a:fld>
            <a:endParaRPr lang="sk-SK"/>
          </a:p>
        </p:txBody>
      </p:sp>
      <p:sp>
        <p:nvSpPr>
          <p:cNvPr id="5" name="Footer Placeholder 4"/>
          <p:cNvSpPr>
            <a:spLocks noGrp="1"/>
          </p:cNvSpPr>
          <p:nvPr>
            <p:ph type="ftr" sz="quarter" idx="11"/>
          </p:nvPr>
        </p:nvSpPr>
        <p:spPr>
          <a:xfrm>
            <a:off x="1174044" y="5357592"/>
            <a:ext cx="5034845" cy="365125"/>
          </a:xfrm>
        </p:spPr>
        <p:txBody>
          <a:bodyPr/>
          <a:lstStyle/>
          <a:p>
            <a:endParaRPr lang="sk-SK"/>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0A1D936-F7DF-479B-B243-5FB46D5F1215}"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Vertical Text Placeholder 2"/>
          <p:cNvSpPr>
            <a:spLocks noGrp="1"/>
          </p:cNvSpPr>
          <p:nvPr>
            <p:ph type="body" orient="vert" idx="1"/>
          </p:nvPr>
        </p:nvSpPr>
        <p:spPr/>
        <p:txBody>
          <a:bodyPr vert="eaVert" anchor="ct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0DECEEBA-A77E-4362-AAC5-31D0BAC3791E}" type="datetimeFigureOut">
              <a:rPr lang="sk-SK" smtClean="0"/>
              <a:t>12. 2. 2018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A1D936-F7DF-479B-B243-5FB46D5F1215}"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0DECEEBA-A77E-4362-AAC5-31D0BAC3791E}" type="datetimeFigureOut">
              <a:rPr lang="sk-SK" smtClean="0"/>
              <a:t>12. 2. 2018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A1D936-F7DF-479B-B243-5FB46D5F1215}"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0DECEEBA-A77E-4362-AAC5-31D0BAC3791E}" type="datetimeFigureOut">
              <a:rPr lang="sk-SK" smtClean="0"/>
              <a:t>12. 2. 2018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A1D936-F7DF-479B-B243-5FB46D5F1215}"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sk-SK" smtClean="0"/>
              <a:t>Upravte štýly predlohy textu</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0DECEEBA-A77E-4362-AAC5-31D0BAC3791E}" type="datetimeFigureOut">
              <a:rPr lang="sk-SK" smtClean="0"/>
              <a:t>12. 2. 2018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D0A1D936-F7DF-479B-B243-5FB46D5F1215}"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5" name="Date Placeholder 4"/>
          <p:cNvSpPr>
            <a:spLocks noGrp="1"/>
          </p:cNvSpPr>
          <p:nvPr>
            <p:ph type="dt" sz="half" idx="10"/>
          </p:nvPr>
        </p:nvSpPr>
        <p:spPr/>
        <p:txBody>
          <a:bodyPr/>
          <a:lstStyle/>
          <a:p>
            <a:fld id="{0DECEEBA-A77E-4362-AAC5-31D0BAC3791E}" type="datetimeFigureOut">
              <a:rPr lang="sk-SK" smtClean="0"/>
              <a:t>12. 2. 2018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D0A1D936-F7DF-479B-B243-5FB46D5F1215}" type="slidenum">
              <a:rPr lang="sk-SK" smtClean="0"/>
              <a:t>‹#›</a:t>
            </a:fld>
            <a:endParaRPr lang="sk-SK"/>
          </a:p>
        </p:txBody>
      </p:sp>
      <p:sp>
        <p:nvSpPr>
          <p:cNvPr id="9" name="Content Placeholder 8"/>
          <p:cNvSpPr>
            <a:spLocks noGrp="1"/>
          </p:cNvSpPr>
          <p:nvPr>
            <p:ph sz="quarter" idx="13"/>
          </p:nvPr>
        </p:nvSpPr>
        <p:spPr>
          <a:xfrm>
            <a:off x="1298448" y="2121407"/>
            <a:ext cx="3200400" cy="3602736"/>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7" name="Date Placeholder 6"/>
          <p:cNvSpPr>
            <a:spLocks noGrp="1"/>
          </p:cNvSpPr>
          <p:nvPr>
            <p:ph type="dt" sz="half" idx="10"/>
          </p:nvPr>
        </p:nvSpPr>
        <p:spPr/>
        <p:txBody>
          <a:bodyPr/>
          <a:lstStyle/>
          <a:p>
            <a:fld id="{0DECEEBA-A77E-4362-AAC5-31D0BAC3791E}" type="datetimeFigureOut">
              <a:rPr lang="sk-SK" smtClean="0"/>
              <a:t>12. 2. 2018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D0A1D936-F7DF-479B-B243-5FB46D5F1215}" type="slidenum">
              <a:rPr lang="sk-SK" smtClean="0"/>
              <a:t>‹#›</a:t>
            </a:fld>
            <a:endParaRPr lang="sk-SK"/>
          </a:p>
        </p:txBody>
      </p:sp>
      <p:sp>
        <p:nvSpPr>
          <p:cNvPr id="11" name="Content Placeholder 10"/>
          <p:cNvSpPr>
            <a:spLocks noGrp="1"/>
          </p:cNvSpPr>
          <p:nvPr>
            <p:ph sz="quarter" idx="13"/>
          </p:nvPr>
        </p:nvSpPr>
        <p:spPr>
          <a:xfrm>
            <a:off x="1298448" y="2944368"/>
            <a:ext cx="3227832" cy="2779776"/>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3" name="Date Placeholder 2"/>
          <p:cNvSpPr>
            <a:spLocks noGrp="1"/>
          </p:cNvSpPr>
          <p:nvPr>
            <p:ph type="dt" sz="half" idx="10"/>
          </p:nvPr>
        </p:nvSpPr>
        <p:spPr/>
        <p:txBody>
          <a:bodyPr/>
          <a:lstStyle/>
          <a:p>
            <a:fld id="{0DECEEBA-A77E-4362-AAC5-31D0BAC3791E}" type="datetimeFigureOut">
              <a:rPr lang="sk-SK" smtClean="0"/>
              <a:t>12. 2. 2018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D0A1D936-F7DF-479B-B243-5FB46D5F1215}"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CEEBA-A77E-4362-AAC5-31D0BAC3791E}" type="datetimeFigureOut">
              <a:rPr lang="sk-SK" smtClean="0"/>
              <a:t>12. 2. 2018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D0A1D936-F7DF-479B-B243-5FB46D5F1215}"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sk-SK" smtClean="0"/>
              <a:t>Upravte štýly predlohy textu</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a:xfrm rot="60000">
            <a:off x="6341698" y="5885672"/>
            <a:ext cx="1213821" cy="365125"/>
          </a:xfrm>
        </p:spPr>
        <p:txBody>
          <a:bodyPr/>
          <a:lstStyle/>
          <a:p>
            <a:fld id="{0DECEEBA-A77E-4362-AAC5-31D0BAC3791E}" type="datetimeFigureOut">
              <a:rPr lang="sk-SK" smtClean="0"/>
              <a:t>12. 2. 2018</a:t>
            </a:fld>
            <a:endParaRPr lang="sk-SK"/>
          </a:p>
        </p:txBody>
      </p:sp>
      <p:sp>
        <p:nvSpPr>
          <p:cNvPr id="6" name="Footer Placeholder 5"/>
          <p:cNvSpPr>
            <a:spLocks noGrp="1"/>
          </p:cNvSpPr>
          <p:nvPr>
            <p:ph type="ftr" sz="quarter" idx="11"/>
          </p:nvPr>
        </p:nvSpPr>
        <p:spPr>
          <a:xfrm rot="-60000">
            <a:off x="914554" y="5829261"/>
            <a:ext cx="3522607" cy="365125"/>
          </a:xfrm>
        </p:spPr>
        <p:txBody>
          <a:bodyPr/>
          <a:lstStyle/>
          <a:p>
            <a:endParaRPr lang="sk-SK"/>
          </a:p>
        </p:txBody>
      </p:sp>
      <p:sp>
        <p:nvSpPr>
          <p:cNvPr id="7" name="Slide Number Placeholder 6"/>
          <p:cNvSpPr>
            <a:spLocks noGrp="1"/>
          </p:cNvSpPr>
          <p:nvPr>
            <p:ph type="sldNum" sz="quarter" idx="12"/>
          </p:nvPr>
        </p:nvSpPr>
        <p:spPr>
          <a:xfrm rot="60000">
            <a:off x="7557313" y="5896961"/>
            <a:ext cx="554023" cy="365125"/>
          </a:xfrm>
        </p:spPr>
        <p:txBody>
          <a:bodyPr/>
          <a:lstStyle/>
          <a:p>
            <a:fld id="{D0A1D936-F7DF-479B-B243-5FB46D5F1215}"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sk-SK" smtClean="0"/>
              <a:t>Upravte štýly predlohy textu</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a:xfrm rot="60000">
            <a:off x="6345936" y="5888737"/>
            <a:ext cx="1213821" cy="365125"/>
          </a:xfrm>
        </p:spPr>
        <p:txBody>
          <a:bodyPr/>
          <a:lstStyle/>
          <a:p>
            <a:fld id="{0DECEEBA-A77E-4362-AAC5-31D0BAC3791E}" type="datetimeFigureOut">
              <a:rPr lang="sk-SK" smtClean="0"/>
              <a:t>12. 2. 2018</a:t>
            </a:fld>
            <a:endParaRPr lang="sk-SK"/>
          </a:p>
        </p:txBody>
      </p:sp>
      <p:sp>
        <p:nvSpPr>
          <p:cNvPr id="6" name="Footer Placeholder 5"/>
          <p:cNvSpPr>
            <a:spLocks noGrp="1"/>
          </p:cNvSpPr>
          <p:nvPr>
            <p:ph type="ftr" sz="quarter" idx="11"/>
          </p:nvPr>
        </p:nvSpPr>
        <p:spPr>
          <a:xfrm rot="-60000">
            <a:off x="914569" y="5831037"/>
            <a:ext cx="3319043" cy="365125"/>
          </a:xfrm>
        </p:spPr>
        <p:txBody>
          <a:bodyPr/>
          <a:lstStyle/>
          <a:p>
            <a:endParaRPr lang="sk-SK"/>
          </a:p>
        </p:txBody>
      </p:sp>
      <p:sp>
        <p:nvSpPr>
          <p:cNvPr id="7" name="Slide Number Placeholder 6"/>
          <p:cNvSpPr>
            <a:spLocks noGrp="1"/>
          </p:cNvSpPr>
          <p:nvPr>
            <p:ph type="sldNum" sz="quarter" idx="12"/>
          </p:nvPr>
        </p:nvSpPr>
        <p:spPr>
          <a:xfrm rot="60000">
            <a:off x="7562089" y="5900026"/>
            <a:ext cx="554023" cy="365125"/>
          </a:xfrm>
        </p:spPr>
        <p:txBody>
          <a:bodyPr/>
          <a:lstStyle/>
          <a:p>
            <a:fld id="{D0A1D936-F7DF-479B-B243-5FB46D5F1215}"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DECEEBA-A77E-4362-AAC5-31D0BAC3791E}" type="datetimeFigureOut">
              <a:rPr lang="sk-SK" smtClean="0"/>
              <a:t>12. 2. 2018</a:t>
            </a:fld>
            <a:endParaRPr lang="sk-SK"/>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sk-SK"/>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0A1D936-F7DF-479B-B243-5FB46D5F1215}"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sk-SK" sz="4000" dirty="0" smtClean="0">
                <a:effectLst>
                  <a:glow>
                    <a:srgbClr val="000000"/>
                  </a:glow>
                  <a:reflection stA="0" endPos="0" fadeDir="0" sx="0" sy="0"/>
                </a:effectLst>
              </a:rPr>
              <a:t>Dohovor o ochrane ľudských práva a základných slobôd</a:t>
            </a:r>
            <a:endParaRPr lang="sk-SK" sz="4000" dirty="0"/>
          </a:p>
        </p:txBody>
      </p:sp>
      <p:sp>
        <p:nvSpPr>
          <p:cNvPr id="3" name="Podnadpis 2"/>
          <p:cNvSpPr>
            <a:spLocks noGrp="1"/>
          </p:cNvSpPr>
          <p:nvPr>
            <p:ph type="subTitle" idx="1"/>
          </p:nvPr>
        </p:nvSpPr>
        <p:spPr/>
        <p:txBody>
          <a:bodyPr/>
          <a:lstStyle/>
          <a:p>
            <a:r>
              <a:rPr lang="sk-SK" b="1" dirty="0" smtClean="0"/>
              <a:t>JUDr. Marica </a:t>
            </a:r>
            <a:r>
              <a:rPr lang="sk-SK" b="1" dirty="0" err="1" smtClean="0"/>
              <a:t>Pirošíková</a:t>
            </a:r>
            <a:endParaRPr lang="sk-SK" b="1" dirty="0" smtClean="0"/>
          </a:p>
          <a:p>
            <a:r>
              <a:rPr lang="sk-SK" dirty="0" smtClean="0"/>
              <a:t> </a:t>
            </a:r>
            <a:r>
              <a:rPr lang="sk-SK" sz="2000" dirty="0" smtClean="0"/>
              <a:t>zástupkyňa vlády SR pred ESĽP</a:t>
            </a:r>
            <a:endParaRPr lang="sk-SK" sz="2000" dirty="0"/>
          </a:p>
        </p:txBody>
      </p:sp>
    </p:spTree>
    <p:extLst>
      <p:ext uri="{BB962C8B-B14F-4D97-AF65-F5344CB8AC3E}">
        <p14:creationId xmlns:p14="http://schemas.microsoft.com/office/powerpoint/2010/main" val="4112107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Záväznosť rozsudkov Európskeho súdu pre ľudské práva</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800" dirty="0" smtClean="0"/>
          </a:p>
          <a:p>
            <a:pPr marL="0" indent="0" algn="just">
              <a:buNone/>
            </a:pPr>
            <a:endParaRPr lang="sk-SK" sz="1800" dirty="0"/>
          </a:p>
          <a:p>
            <a:pPr marL="0" indent="0" algn="just">
              <a:buNone/>
            </a:pPr>
            <a:endParaRPr lang="sk-SK" sz="1800" dirty="0"/>
          </a:p>
          <a:p>
            <a:pPr marL="0" indent="0" algn="just">
              <a:buNone/>
            </a:pPr>
            <a:r>
              <a:rPr lang="sk-SK" sz="1800" i="1" dirty="0" smtClean="0"/>
              <a:t>5</a:t>
            </a:r>
            <a:r>
              <a:rPr lang="sk-SK" sz="1800" i="1" dirty="0"/>
              <a:t>. Ak </a:t>
            </a:r>
            <a:r>
              <a:rPr lang="sk-SK" sz="1800" i="1" dirty="0" smtClean="0"/>
              <a:t>Súd </a:t>
            </a:r>
            <a:r>
              <a:rPr lang="sk-SK" sz="1800" b="1" i="1" dirty="0"/>
              <a:t>skonštatuje porušenie odseku 1, predloží prípad Výboru ministrov na zváženie prijatia opatrení. </a:t>
            </a:r>
            <a:r>
              <a:rPr lang="sk-SK" sz="1800" i="1" dirty="0"/>
              <a:t>Ak </a:t>
            </a:r>
            <a:r>
              <a:rPr lang="sk-SK" sz="1800" i="1" dirty="0" smtClean="0"/>
              <a:t>Súd </a:t>
            </a:r>
            <a:r>
              <a:rPr lang="sk-SK" sz="1800" i="1" dirty="0"/>
              <a:t>skonštatuje, že nedošlo k porušeniu odseku 1, predloží prípad Výboru ministrov a ten uzavrie jeho skúmanie.</a:t>
            </a:r>
          </a:p>
        </p:txBody>
      </p:sp>
    </p:spTree>
    <p:extLst>
      <p:ext uri="{BB962C8B-B14F-4D97-AF65-F5344CB8AC3E}">
        <p14:creationId xmlns:p14="http://schemas.microsoft.com/office/powerpoint/2010/main" val="1679248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Záväznosť rozsudkov Európskeho súdu pre ľudské práva</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800" dirty="0"/>
          </a:p>
          <a:p>
            <a:pPr marL="0" indent="0" algn="just">
              <a:buNone/>
            </a:pPr>
            <a:r>
              <a:rPr lang="sk-SK" sz="1800" dirty="0"/>
              <a:t>Článok 46 ods. 1 Dohovoru implicitne obsahuje povinnosť </a:t>
            </a:r>
            <a:r>
              <a:rPr lang="sk-SK" sz="1800" b="1" dirty="0"/>
              <a:t>odstrániť alebo napraviť zistené porušenie Dohovoru</a:t>
            </a:r>
            <a:r>
              <a:rPr lang="sk-SK" sz="1800" dirty="0"/>
              <a:t>, </a:t>
            </a:r>
            <a:r>
              <a:rPr lang="sk-SK" sz="1800" b="1" dirty="0"/>
              <a:t>prípadne poskytnúť nápravu</a:t>
            </a:r>
            <a:r>
              <a:rPr lang="sk-SK" sz="1800" dirty="0"/>
              <a:t>, ak nie je možné </a:t>
            </a:r>
            <a:r>
              <a:rPr lang="sk-SK" sz="1800" i="1" dirty="0" err="1"/>
              <a:t>restitutio</a:t>
            </a:r>
            <a:r>
              <a:rPr lang="sk-SK" sz="1800" i="1" dirty="0"/>
              <a:t> in </a:t>
            </a:r>
            <a:r>
              <a:rPr lang="sk-SK" sz="1800" i="1" dirty="0" err="1"/>
              <a:t>integrum</a:t>
            </a:r>
            <a:r>
              <a:rPr lang="sk-SK" sz="1800" dirty="0"/>
              <a:t>. Voľba prostriedkov nápravy </a:t>
            </a:r>
            <a:r>
              <a:rPr lang="sk-SK" sz="1800" b="1" dirty="0"/>
              <a:t>patrí štátu, </a:t>
            </a:r>
            <a:r>
              <a:rPr lang="sk-SK" sz="1800" dirty="0"/>
              <a:t>ktorý má iba medzinárodnoprávnu povinnosť na dosiahnutie uvedeného výsledku. </a:t>
            </a:r>
            <a:endParaRPr lang="sk-SK" sz="1800" dirty="0" smtClean="0"/>
          </a:p>
          <a:p>
            <a:pPr marL="0" indent="0" algn="just">
              <a:buNone/>
            </a:pPr>
            <a:endParaRPr lang="sk-SK" sz="1800" dirty="0"/>
          </a:p>
          <a:p>
            <a:pPr marL="0" indent="0" algn="just">
              <a:buNone/>
            </a:pPr>
            <a:r>
              <a:rPr lang="sk-SK" sz="1800" dirty="0" smtClean="0"/>
              <a:t>Môže ísť o  - </a:t>
            </a:r>
            <a:r>
              <a:rPr lang="sk-SK" sz="1800" b="1" dirty="0" smtClean="0"/>
              <a:t>individuálne </a:t>
            </a:r>
          </a:p>
          <a:p>
            <a:pPr marL="0" indent="0" algn="just">
              <a:buNone/>
            </a:pPr>
            <a:r>
              <a:rPr lang="sk-SK" sz="1800" dirty="0" smtClean="0"/>
              <a:t>	   - alebo </a:t>
            </a:r>
            <a:r>
              <a:rPr lang="sk-SK" sz="1800" b="1" dirty="0"/>
              <a:t>všeobecné </a:t>
            </a:r>
            <a:r>
              <a:rPr lang="sk-SK" sz="1800" b="1" dirty="0" smtClean="0"/>
              <a:t>opatrenia</a:t>
            </a:r>
            <a:endParaRPr lang="sk-SK" sz="1800" b="1" dirty="0"/>
          </a:p>
          <a:p>
            <a:pPr marL="0" indent="0" algn="just">
              <a:buNone/>
            </a:pPr>
            <a:endParaRPr lang="sk-SK" sz="1800" i="1" dirty="0"/>
          </a:p>
        </p:txBody>
      </p:sp>
    </p:spTree>
    <p:extLst>
      <p:ext uri="{BB962C8B-B14F-4D97-AF65-F5344CB8AC3E}">
        <p14:creationId xmlns:p14="http://schemas.microsoft.com/office/powerpoint/2010/main" val="1257751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Individuálne opatrenia</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dirty="0"/>
              <a:t>Individuálne opatrenia sa vykonávajú vo vzťahu k </a:t>
            </a:r>
            <a:r>
              <a:rPr lang="sk-SK" dirty="0" smtClean="0"/>
              <a:t>sťažovateľovi. Môže ísť o:</a:t>
            </a:r>
            <a:endParaRPr lang="sk-SK" dirty="0"/>
          </a:p>
          <a:p>
            <a:pPr marL="0" indent="0" algn="just">
              <a:buNone/>
            </a:pPr>
            <a:endParaRPr lang="sk-SK" dirty="0" smtClean="0"/>
          </a:p>
          <a:p>
            <a:pPr algn="just">
              <a:buFontTx/>
              <a:buChar char="-"/>
            </a:pPr>
            <a:r>
              <a:rPr lang="sk-SK" dirty="0" smtClean="0"/>
              <a:t>vyplatenie </a:t>
            </a:r>
            <a:r>
              <a:rPr lang="sk-SK" dirty="0"/>
              <a:t>spravodlivého zadosťučinenia </a:t>
            </a:r>
            <a:endParaRPr lang="sk-SK" dirty="0" smtClean="0"/>
          </a:p>
          <a:p>
            <a:pPr algn="just">
              <a:buFontTx/>
              <a:buChar char="-"/>
            </a:pPr>
            <a:r>
              <a:rPr lang="sk-SK" dirty="0" smtClean="0"/>
              <a:t>navrátenie do pôvodného stavu </a:t>
            </a:r>
          </a:p>
          <a:p>
            <a:pPr algn="just">
              <a:buFontTx/>
              <a:buChar char="-"/>
            </a:pPr>
            <a:r>
              <a:rPr lang="sk-SK" dirty="0" smtClean="0"/>
              <a:t>vymazanie </a:t>
            </a:r>
            <a:r>
              <a:rPr lang="sk-SK" dirty="0"/>
              <a:t>záznamu odsúdenia z registra trestov, </a:t>
            </a:r>
            <a:endParaRPr lang="sk-SK" dirty="0" smtClean="0"/>
          </a:p>
          <a:p>
            <a:pPr algn="just">
              <a:buFontTx/>
              <a:buChar char="-"/>
            </a:pPr>
            <a:r>
              <a:rPr lang="sk-SK" dirty="0" smtClean="0"/>
              <a:t>udelenie </a:t>
            </a:r>
            <a:r>
              <a:rPr lang="sk-SK" dirty="0"/>
              <a:t>povolenia na </a:t>
            </a:r>
            <a:r>
              <a:rPr lang="sk-SK" dirty="0" smtClean="0"/>
              <a:t>pobyt</a:t>
            </a:r>
          </a:p>
        </p:txBody>
      </p:sp>
    </p:spTree>
    <p:extLst>
      <p:ext uri="{BB962C8B-B14F-4D97-AF65-F5344CB8AC3E}">
        <p14:creationId xmlns:p14="http://schemas.microsoft.com/office/powerpoint/2010/main" val="1357440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algn="just">
              <a:buFontTx/>
              <a:buChar char="-"/>
            </a:pPr>
            <a:r>
              <a:rPr lang="sk-SK" sz="1600" dirty="0" smtClean="0"/>
              <a:t>je </a:t>
            </a:r>
            <a:r>
              <a:rPr lang="sk-SK" sz="1600" dirty="0"/>
              <a:t>štát povinný vykonať </a:t>
            </a:r>
            <a:r>
              <a:rPr lang="sk-SK" sz="1600" b="1" dirty="0"/>
              <a:t>v závažných prípadoch porušenia </a:t>
            </a:r>
            <a:r>
              <a:rPr lang="sk-SK" sz="1600" b="1" dirty="0" smtClean="0"/>
              <a:t>Dohovoru </a:t>
            </a:r>
            <a:endParaRPr lang="sk-SK" sz="1600" b="1" dirty="0"/>
          </a:p>
          <a:p>
            <a:pPr marL="0" indent="0" algn="just">
              <a:buNone/>
            </a:pPr>
            <a:endParaRPr lang="sk-SK" sz="1600" dirty="0" smtClean="0"/>
          </a:p>
          <a:p>
            <a:pPr marL="0" indent="0" algn="just">
              <a:buNone/>
            </a:pPr>
            <a:r>
              <a:rPr lang="sk-SK" sz="1600" dirty="0" smtClean="0"/>
              <a:t>1) vo </a:t>
            </a:r>
            <a:r>
              <a:rPr lang="sk-SK" sz="1600" dirty="0"/>
              <a:t>veciach trestného </a:t>
            </a:r>
            <a:r>
              <a:rPr lang="sk-SK" sz="1600" dirty="0" smtClean="0"/>
              <a:t>charakteru</a:t>
            </a:r>
          </a:p>
          <a:p>
            <a:pPr marL="0" indent="0" algn="just">
              <a:buNone/>
            </a:pPr>
            <a:r>
              <a:rPr lang="sk-SK" sz="1600" dirty="0" smtClean="0"/>
              <a:t>2) pri </a:t>
            </a:r>
            <a:r>
              <a:rPr lang="sk-SK" sz="1600" dirty="0"/>
              <a:t>obmedzení </a:t>
            </a:r>
            <a:r>
              <a:rPr lang="sk-SK" sz="1600" dirty="0" smtClean="0"/>
              <a:t>spôsobilosti sťažovateľa na právne úkony</a:t>
            </a:r>
            <a:endParaRPr lang="sk-SK" sz="1600" dirty="0" smtClean="0"/>
          </a:p>
          <a:p>
            <a:pPr marL="0" indent="0" algn="just">
              <a:buNone/>
            </a:pPr>
            <a:r>
              <a:rPr lang="sk-SK" sz="1600" dirty="0" smtClean="0"/>
              <a:t>3) pri </a:t>
            </a:r>
            <a:r>
              <a:rPr lang="sk-SK" sz="1600" dirty="0"/>
              <a:t>vyhostení a ochrane práv sťažovateľa podľa článku 8 Dohovoru (právo na rešpektovanie súkromného a rodinného života</a:t>
            </a:r>
            <a:r>
              <a:rPr lang="sk-SK" sz="1600" dirty="0" smtClean="0"/>
              <a:t>) </a:t>
            </a:r>
            <a:endParaRPr lang="sk-SK" sz="1600" dirty="0" smtClean="0"/>
          </a:p>
          <a:p>
            <a:pPr marL="0" indent="0" algn="just">
              <a:buNone/>
            </a:pPr>
            <a:r>
              <a:rPr lang="sk-SK" sz="1600" dirty="0" smtClean="0"/>
              <a:t>4) vo </a:t>
            </a:r>
            <a:r>
              <a:rPr lang="sk-SK" sz="1600" dirty="0"/>
              <a:t>veciach namietaných porušení práv podľa článku 6 Dohovoru (právo na spravodlivé súdne konanie), napríklad porušení práva byť prítomný na pojednávaní, práva na verejné prerokovanie veci, práva na nezávislý a nestranný súd, práva na prístup k súdu či pri porušení práva na kontradiktórne </a:t>
            </a:r>
            <a:r>
              <a:rPr lang="sk-SK" sz="1600" dirty="0" smtClean="0"/>
              <a:t>konanie</a:t>
            </a:r>
            <a:endParaRPr lang="sk-SK" sz="1600" dirty="0"/>
          </a:p>
        </p:txBody>
      </p:sp>
    </p:spTree>
    <p:extLst>
      <p:ext uri="{BB962C8B-B14F-4D97-AF65-F5344CB8AC3E}">
        <p14:creationId xmlns:p14="http://schemas.microsoft.com/office/powerpoint/2010/main" val="1858174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sz="1600" dirty="0"/>
              <a:t>Dňa 19. januára 2001 Výbor ministrov schválil rezolúciou č. R (2000) 2 odporúčanie členským štátom</a:t>
            </a:r>
            <a:r>
              <a:rPr lang="sk-SK" sz="1600" b="1" dirty="0"/>
              <a:t> </a:t>
            </a:r>
            <a:r>
              <a:rPr lang="sk-SK" sz="1600" dirty="0"/>
              <a:t>o obnove alebo opätovnom prerokovaní niektorých prípadov na vnútroštátnej úrovni na základe rozsudkov Súdu. </a:t>
            </a:r>
            <a:endParaRPr lang="sk-SK" sz="1600" dirty="0" smtClean="0"/>
          </a:p>
          <a:p>
            <a:pPr marL="0" indent="0" algn="just">
              <a:buNone/>
            </a:pPr>
            <a:r>
              <a:rPr lang="sk-SK" sz="1600" dirty="0" smtClean="0"/>
              <a:t>V</a:t>
            </a:r>
            <a:r>
              <a:rPr lang="sk-SK" sz="1600" dirty="0"/>
              <a:t> odporúčaní sa okrem iného uvádza, že skúsenosti Výboru ministrov pri vykonávaní dohľadu nad výkonom rozsudkov Súdu ukázali, že za určitých okolností obnova konania, resp. opätovné prerokovanie prípadu predstavuje najúčinnejší, ak nie jediný prostriedok na dosiahnutie </a:t>
            </a:r>
            <a:r>
              <a:rPr lang="sk-SK" sz="1600" i="1" dirty="0" err="1"/>
              <a:t>restitutio</a:t>
            </a:r>
            <a:r>
              <a:rPr lang="sk-SK" sz="1600" i="1" dirty="0"/>
              <a:t> in </a:t>
            </a:r>
            <a:r>
              <a:rPr lang="sk-SK" sz="1600" i="1" dirty="0" err="1"/>
              <a:t>integrum</a:t>
            </a:r>
            <a:r>
              <a:rPr lang="sk-SK" sz="1600" i="1" dirty="0"/>
              <a:t>.</a:t>
            </a:r>
            <a:r>
              <a:rPr lang="sk-SK" sz="1600" dirty="0"/>
              <a:t> </a:t>
            </a:r>
            <a:endParaRPr lang="sk-SK" sz="1600" dirty="0" smtClean="0"/>
          </a:p>
          <a:p>
            <a:pPr marL="0" indent="0" algn="just">
              <a:buNone/>
            </a:pPr>
            <a:r>
              <a:rPr lang="sk-SK" sz="1600" dirty="0" smtClean="0"/>
              <a:t>Výbor </a:t>
            </a:r>
            <a:r>
              <a:rPr lang="sk-SK" sz="1600" dirty="0"/>
              <a:t>ministrov týmto odporúčaním preto vyzval zmluvné strany, aby preskúmali svoje vnútroštátne právne poriadky s cieľom zabezpečiť, aby v nich existovali primerané možnosti na opätovné prerokovanie veci vrátane obnovy konania v prípadoch, v ktorých Súd zistil porušenie Dohovoru. </a:t>
            </a:r>
          </a:p>
        </p:txBody>
      </p:sp>
    </p:spTree>
    <p:extLst>
      <p:ext uri="{BB962C8B-B14F-4D97-AF65-F5344CB8AC3E}">
        <p14:creationId xmlns:p14="http://schemas.microsoft.com/office/powerpoint/2010/main" val="2885106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600" dirty="0" smtClean="0"/>
          </a:p>
          <a:p>
            <a:pPr marL="0" indent="0" algn="just">
              <a:buNone/>
            </a:pPr>
            <a:r>
              <a:rPr lang="sk-SK" sz="1600" dirty="0" smtClean="0"/>
              <a:t>Odporúčanie </a:t>
            </a:r>
            <a:r>
              <a:rPr lang="sk-SK" sz="1600" dirty="0"/>
              <a:t>sa zmieňuje predovšetkým o prípadoch, keď poškodená strana naďalej trpí vážnymi negatívnymi dôsledkami spôsobenými sporným vnútroštátnym rozhodnutím, ktoré nie sú dostatočne napravené spravodlivým zadosťučinením a nemôžu byť odstránené inak, než opätovným prerokovaním veci, resp. obnovou </a:t>
            </a:r>
            <a:r>
              <a:rPr lang="sk-SK" sz="1600" dirty="0" smtClean="0"/>
              <a:t>konania </a:t>
            </a:r>
            <a:r>
              <a:rPr lang="sk-SK" sz="1600" dirty="0"/>
              <a:t>a rozsudok Súdu vedie k záveru, že napadnuté vnútroštátne rozhodnutie je v merite veci v rozpore s Dohovorom, alebo zistené porušenie spočíva v procesných pochybeniach alebo nedostatkoch takej závažnosti, ktorá vrhá vážne pochybnosti na výsledok vnútroštátneho konania, ktoré bolo predmetom sťažnosti. </a:t>
            </a:r>
          </a:p>
          <a:p>
            <a:pPr algn="just">
              <a:buFontTx/>
              <a:buChar char="-"/>
            </a:pPr>
            <a:endParaRPr lang="sk-SK" sz="1600" dirty="0"/>
          </a:p>
        </p:txBody>
      </p:sp>
    </p:spTree>
    <p:extLst>
      <p:ext uri="{BB962C8B-B14F-4D97-AF65-F5344CB8AC3E}">
        <p14:creationId xmlns:p14="http://schemas.microsoft.com/office/powerpoint/2010/main" val="3178954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sz="1600" dirty="0" smtClean="0"/>
              <a:t>V právnom poriadku Slovenskej republiky existuje možnosť obnovy konania na základe rozsudku ESĽP</a:t>
            </a:r>
          </a:p>
          <a:p>
            <a:pPr marL="0" indent="0" algn="just">
              <a:buNone/>
            </a:pPr>
            <a:endParaRPr lang="sk-SK" sz="1600" dirty="0"/>
          </a:p>
          <a:p>
            <a:pPr algn="just">
              <a:buFontTx/>
              <a:buChar char="-"/>
            </a:pPr>
            <a:r>
              <a:rPr lang="sk-SK" sz="1600" b="1" dirty="0"/>
              <a:t>v</a:t>
            </a:r>
            <a:r>
              <a:rPr lang="sk-SK" sz="1600" b="1" dirty="0" smtClean="0"/>
              <a:t> trestnom konaní </a:t>
            </a:r>
          </a:p>
          <a:p>
            <a:pPr algn="just">
              <a:buFontTx/>
              <a:buChar char="-"/>
            </a:pPr>
            <a:endParaRPr lang="sk-SK" sz="1600" dirty="0" smtClean="0"/>
          </a:p>
          <a:p>
            <a:pPr marL="0" indent="0" algn="just">
              <a:buNone/>
            </a:pPr>
            <a:r>
              <a:rPr lang="sk-SK" sz="1600" dirty="0" smtClean="0"/>
              <a:t>Podľa § </a:t>
            </a:r>
            <a:r>
              <a:rPr lang="sk-SK" sz="1600" dirty="0"/>
              <a:t>394 ods. 4 Trestného poriadku, </a:t>
            </a:r>
            <a:r>
              <a:rPr lang="sk-SK" sz="1600" dirty="0" smtClean="0"/>
              <a:t>je </a:t>
            </a:r>
            <a:r>
              <a:rPr lang="sk-SK" sz="1600" dirty="0"/>
              <a:t>skutočnosťou súdu </a:t>
            </a:r>
            <a:r>
              <a:rPr lang="sk-SK" sz="1600" i="1" dirty="0"/>
              <a:t>„skôr neznámou“</a:t>
            </a:r>
            <a:r>
              <a:rPr lang="sk-SK" sz="1600" dirty="0"/>
              <a:t> odôvodňujúcou povolenie obnovy konania </a:t>
            </a:r>
            <a:r>
              <a:rPr lang="sk-SK" sz="1600" i="1" dirty="0"/>
              <a:t>„aj rozhodnutie </a:t>
            </a:r>
            <a:r>
              <a:rPr lang="sk-SK" sz="1600" i="1" dirty="0" smtClean="0"/>
              <a:t>Európskeho súd pre ľudské práva, </a:t>
            </a:r>
            <a:r>
              <a:rPr lang="sk-SK" sz="1600" i="1" dirty="0"/>
              <a:t>podľa ktorého rozhodnutím prokurátora alebo súdu Slovenskej republiky alebo v konaní, ktoré mu predchádzalo, boli porušené základné ľudské práva alebo slobody obvineného, ak negatívne dôsledky tohto rozhodnutia nemožno inak napraviť“.</a:t>
            </a:r>
            <a:endParaRPr lang="sk-SK" sz="1600" dirty="0"/>
          </a:p>
          <a:p>
            <a:pPr algn="just">
              <a:buFontTx/>
              <a:buChar char="-"/>
            </a:pPr>
            <a:endParaRPr lang="sk-SK" sz="1600" dirty="0" smtClean="0"/>
          </a:p>
          <a:p>
            <a:pPr algn="just">
              <a:buFontTx/>
              <a:buChar char="-"/>
            </a:pPr>
            <a:endParaRPr lang="sk-SK" sz="1600" dirty="0" smtClean="0"/>
          </a:p>
        </p:txBody>
      </p:sp>
    </p:spTree>
    <p:extLst>
      <p:ext uri="{BB962C8B-B14F-4D97-AF65-F5344CB8AC3E}">
        <p14:creationId xmlns:p14="http://schemas.microsoft.com/office/powerpoint/2010/main" val="171257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600" dirty="0" smtClean="0"/>
          </a:p>
          <a:p>
            <a:pPr algn="just">
              <a:buFontTx/>
              <a:buChar char="-"/>
            </a:pPr>
            <a:r>
              <a:rPr lang="sk-SK" sz="1600" b="1" dirty="0"/>
              <a:t>v</a:t>
            </a:r>
            <a:r>
              <a:rPr lang="sk-SK" sz="1600" b="1" dirty="0" smtClean="0"/>
              <a:t> občianskom súdnom konaní</a:t>
            </a:r>
          </a:p>
          <a:p>
            <a:pPr algn="just">
              <a:buFontTx/>
              <a:buChar char="-"/>
            </a:pPr>
            <a:endParaRPr lang="sk-SK" sz="1600" dirty="0"/>
          </a:p>
          <a:p>
            <a:pPr marL="0" indent="0" algn="just">
              <a:buNone/>
            </a:pPr>
            <a:r>
              <a:rPr lang="sk-SK" sz="1600" dirty="0"/>
              <a:t>§ 397 v písm. d) </a:t>
            </a:r>
            <a:r>
              <a:rPr lang="sk-SK" sz="1600" dirty="0" smtClean="0"/>
              <a:t>Civilného </a:t>
            </a:r>
            <a:r>
              <a:rPr lang="sk-SK" sz="1600" dirty="0"/>
              <a:t>sporového poriadku účinného od 1. júla 2016 </a:t>
            </a:r>
            <a:r>
              <a:rPr lang="sk-SK" sz="1600" dirty="0" smtClean="0"/>
              <a:t>upravujúceho prípustnosť </a:t>
            </a:r>
            <a:r>
              <a:rPr lang="sk-SK" sz="1600" dirty="0"/>
              <a:t>žaloby na obnovu konania </a:t>
            </a:r>
            <a:r>
              <a:rPr lang="sk-SK" sz="1600" dirty="0" smtClean="0"/>
              <a:t>znie nasledovne </a:t>
            </a:r>
            <a:r>
              <a:rPr lang="sk-SK" sz="1600" i="1" dirty="0"/>
              <a:t>„d) Európsky súd pre ľudské práva rozhodol alebo dospel vo svojom rozsudku k záveru, že rozhodnutím súdu alebo konaním, ktoré mu predchádzalo, boli porušené základné ľudské práva alebo slobody strany a závažné dôsledky tohto porušenia neboli odstránené priznaným spravodlivým zadosťučinením“.</a:t>
            </a:r>
            <a:endParaRPr lang="sk-SK" sz="1600" dirty="0"/>
          </a:p>
          <a:p>
            <a:pPr marL="0" indent="0" algn="just">
              <a:buNone/>
            </a:pPr>
            <a:endParaRPr lang="sk-SK" sz="1600" dirty="0" smtClean="0"/>
          </a:p>
          <a:p>
            <a:pPr algn="just">
              <a:buFontTx/>
              <a:buChar char="-"/>
            </a:pPr>
            <a:endParaRPr lang="sk-SK" sz="1600" dirty="0" smtClean="0"/>
          </a:p>
          <a:p>
            <a:pPr algn="just">
              <a:buFontTx/>
              <a:buChar char="-"/>
            </a:pPr>
            <a:endParaRPr lang="sk-SK" sz="1600" dirty="0" smtClean="0"/>
          </a:p>
        </p:txBody>
      </p:sp>
    </p:spTree>
    <p:extLst>
      <p:ext uri="{BB962C8B-B14F-4D97-AF65-F5344CB8AC3E}">
        <p14:creationId xmlns:p14="http://schemas.microsoft.com/office/powerpoint/2010/main" val="121203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600" dirty="0" smtClean="0"/>
          </a:p>
          <a:p>
            <a:pPr algn="just">
              <a:buFontTx/>
              <a:buChar char="-"/>
            </a:pPr>
            <a:r>
              <a:rPr lang="sk-SK" sz="1600" b="1" dirty="0"/>
              <a:t>v</a:t>
            </a:r>
            <a:r>
              <a:rPr lang="sk-SK" sz="1600" b="1" dirty="0" smtClean="0"/>
              <a:t> konaní pred ústavným súdom</a:t>
            </a:r>
          </a:p>
          <a:p>
            <a:pPr algn="just">
              <a:buFontTx/>
              <a:buChar char="-"/>
            </a:pPr>
            <a:endParaRPr lang="sk-SK" sz="1600" dirty="0"/>
          </a:p>
          <a:p>
            <a:pPr marL="0" indent="0" algn="just">
              <a:buNone/>
            </a:pPr>
            <a:r>
              <a:rPr lang="sk-SK" sz="1600" dirty="0" smtClean="0"/>
              <a:t>Podľa článku </a:t>
            </a:r>
            <a:r>
              <a:rPr lang="sk-SK" sz="1600" dirty="0"/>
              <a:t>133 </a:t>
            </a:r>
            <a:r>
              <a:rPr lang="sk-SK" sz="1600" dirty="0" smtClean="0"/>
              <a:t>ústavy: </a:t>
            </a:r>
            <a:r>
              <a:rPr lang="sk-SK" sz="1600" i="1" dirty="0"/>
              <a:t>„Proti rozhodnutiu ústavného súdu nemožno podať opravný prostriedok; to neplatí ak rozhodnutím orgánu medzinárodnej organizácie zriadeného na uplatňovanie medzinárodnej zmluvy, ktorou je Slovenská republika viazaná, vznikne Slovenskej republike povinnosť v konaní pred ústavným súdom znovu preskúmať už prijaté rozhodnutie ústavného súdu.“</a:t>
            </a:r>
            <a:endParaRPr lang="sk-SK" sz="1600" dirty="0"/>
          </a:p>
          <a:p>
            <a:pPr marL="0" indent="0" algn="just">
              <a:buNone/>
            </a:pPr>
            <a:endParaRPr lang="sk-SK" sz="1600" dirty="0"/>
          </a:p>
        </p:txBody>
      </p:sp>
    </p:spTree>
    <p:extLst>
      <p:ext uri="{BB962C8B-B14F-4D97-AF65-F5344CB8AC3E}">
        <p14:creationId xmlns:p14="http://schemas.microsoft.com/office/powerpoint/2010/main" val="1733260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a:t>Navrátenie do pôvodného </a:t>
            </a:r>
            <a:r>
              <a:rPr lang="sk-SK" sz="2800" u="sng" dirty="0" smtClean="0"/>
              <a:t>stavu</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600" dirty="0" smtClean="0"/>
          </a:p>
          <a:p>
            <a:pPr marL="0" indent="0" algn="just">
              <a:buNone/>
            </a:pPr>
            <a:endParaRPr lang="sk-SK" sz="1600" dirty="0"/>
          </a:p>
          <a:p>
            <a:pPr marL="0" indent="0" algn="just">
              <a:buNone/>
            </a:pPr>
            <a:r>
              <a:rPr lang="sk-SK" sz="1600" dirty="0" smtClean="0"/>
              <a:t>V</a:t>
            </a:r>
            <a:r>
              <a:rPr lang="sk-SK" sz="1600" dirty="0"/>
              <a:t> nadväznosti na uvedené bol zmenený s účinnosťou od 1. januára 2015 aj zákon o ústavnom súde podľa ktorého § 75 „</a:t>
            </a:r>
            <a:r>
              <a:rPr lang="sk-SK" sz="1600" i="1" dirty="0"/>
              <a:t>právoplatné rozhodnutie Ústavného súdu možno za podmienok ustanovených týmto zákonom napadnúť návrhom na obnovu konania pred Ústavným súdom, ak rozhodnutím orgánu medzinárodnej organizácie zriadeného na uplatňovanie medzinárodnej zmluvy, ktorou je Slovenská republika viazaná (ďalej len "orgán medzinárodnej organizácie"), vznikne Slovenskej republike povinnosť v konaní pred Ústavným súdom znovu preskúmať už prijaté rozhodnutie Ústavného súdu.“</a:t>
            </a:r>
            <a:r>
              <a:rPr lang="sk-SK" sz="1600" dirty="0"/>
              <a:t> </a:t>
            </a:r>
            <a:endParaRPr lang="sk-SK" sz="1600" dirty="0" smtClean="0"/>
          </a:p>
          <a:p>
            <a:pPr algn="just">
              <a:buFontTx/>
              <a:buChar char="-"/>
            </a:pPr>
            <a:endParaRPr lang="sk-SK" sz="1600" dirty="0" smtClean="0"/>
          </a:p>
          <a:p>
            <a:pPr algn="just">
              <a:buFontTx/>
              <a:buChar char="-"/>
            </a:pPr>
            <a:endParaRPr lang="sk-SK" sz="1600" dirty="0" smtClean="0"/>
          </a:p>
        </p:txBody>
      </p:sp>
    </p:spTree>
    <p:extLst>
      <p:ext uri="{BB962C8B-B14F-4D97-AF65-F5344CB8AC3E}">
        <p14:creationId xmlns:p14="http://schemas.microsoft.com/office/powerpoint/2010/main" val="19710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5023" y="692696"/>
            <a:ext cx="6965245" cy="1327371"/>
          </a:xfrm>
        </p:spPr>
        <p:txBody>
          <a:bodyPr>
            <a:normAutofit/>
          </a:bodyPr>
          <a:lstStyle/>
          <a:p>
            <a:pPr algn="l"/>
            <a:r>
              <a:rPr lang="sk-SK" sz="3600" u="sng" dirty="0" smtClean="0">
                <a:effectLst>
                  <a:outerShdw blurRad="38100" dist="38100" dir="2700000" algn="tl">
                    <a:srgbClr val="000000">
                      <a:alpha val="43137"/>
                    </a:srgbClr>
                  </a:outerShdw>
                </a:effectLst>
              </a:rPr>
              <a:t>Dohovor o ochrane ľudských práv a základných slobôd:</a:t>
            </a:r>
            <a:endParaRPr lang="sk-SK" sz="36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060848"/>
            <a:ext cx="6196405" cy="3744416"/>
          </a:xfrm>
        </p:spPr>
        <p:txBody>
          <a:bodyPr>
            <a:noAutofit/>
          </a:bodyPr>
          <a:lstStyle/>
          <a:p>
            <a:r>
              <a:rPr lang="sk-SK" dirty="0" smtClean="0"/>
              <a:t>prvý medzinárodný dokument </a:t>
            </a:r>
            <a:r>
              <a:rPr lang="sk-SK" dirty="0"/>
              <a:t>v oblasti ľudských práv, ktorý sa usiloval o ochranu širokého okruhu občianskych a politických práv </a:t>
            </a:r>
          </a:p>
          <a:p>
            <a:pPr marL="457200" indent="-457200">
              <a:buAutoNum type="arabicParenR"/>
            </a:pPr>
            <a:r>
              <a:rPr lang="sk-SK" dirty="0" smtClean="0"/>
              <a:t>tým</a:t>
            </a:r>
            <a:r>
              <a:rPr lang="sk-SK" dirty="0"/>
              <a:t>, že prevzal formu zmluvy právne záväznú pre jej vysoké zmluvné strany, </a:t>
            </a:r>
            <a:endParaRPr lang="sk-SK" dirty="0" smtClean="0"/>
          </a:p>
          <a:p>
            <a:pPr marL="457200" indent="-457200">
              <a:buAutoNum type="arabicParenR"/>
            </a:pPr>
            <a:r>
              <a:rPr lang="sk-SK" dirty="0" smtClean="0"/>
              <a:t>tým</a:t>
            </a:r>
            <a:r>
              <a:rPr lang="sk-SK" dirty="0"/>
              <a:t>, že zaviedol systém kontroly jeho dodržiavania na vnútroštátnej úrovni. </a:t>
            </a:r>
          </a:p>
        </p:txBody>
      </p:sp>
    </p:spTree>
    <p:extLst>
      <p:ext uri="{BB962C8B-B14F-4D97-AF65-F5344CB8AC3E}">
        <p14:creationId xmlns:p14="http://schemas.microsoft.com/office/powerpoint/2010/main" val="700668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Všeobecné opatrenia </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endParaRPr lang="sk-SK" sz="1800" dirty="0"/>
          </a:p>
          <a:p>
            <a:pPr algn="just">
              <a:buFontTx/>
              <a:buChar char="-"/>
            </a:pPr>
            <a:r>
              <a:rPr lang="sk-SK" sz="1800" dirty="0" smtClean="0"/>
              <a:t>majú </a:t>
            </a:r>
            <a:r>
              <a:rPr lang="sk-SK" sz="1800" dirty="0"/>
              <a:t>zabrániť opakovaniu podobných porušení Dohovoru v budúcnosti. </a:t>
            </a:r>
            <a:endParaRPr lang="sk-SK" sz="1800" dirty="0" smtClean="0"/>
          </a:p>
          <a:p>
            <a:pPr marL="0" indent="0" algn="just">
              <a:buNone/>
            </a:pPr>
            <a:endParaRPr lang="sk-SK" sz="1800" dirty="0" smtClean="0"/>
          </a:p>
          <a:p>
            <a:pPr marL="0" indent="0" algn="just">
              <a:buNone/>
            </a:pPr>
            <a:r>
              <a:rPr lang="sk-SK" sz="1800" dirty="0" smtClean="0"/>
              <a:t>Patrí </a:t>
            </a:r>
            <a:r>
              <a:rPr lang="sk-SK" sz="1800" dirty="0"/>
              <a:t>medzi ne </a:t>
            </a:r>
            <a:r>
              <a:rPr lang="sk-SK" sz="1800" dirty="0" smtClean="0"/>
              <a:t>napríklad:</a:t>
            </a:r>
            <a:endParaRPr lang="sk-SK" sz="1800" b="1" dirty="0" smtClean="0"/>
          </a:p>
          <a:p>
            <a:pPr marL="0" indent="0" algn="just">
              <a:buNone/>
            </a:pPr>
            <a:r>
              <a:rPr lang="sk-SK" sz="1800" b="1" dirty="0" smtClean="0"/>
              <a:t>publikovanie </a:t>
            </a:r>
            <a:r>
              <a:rPr lang="sk-SK" sz="1800" b="1" dirty="0"/>
              <a:t>rozsudku </a:t>
            </a:r>
            <a:r>
              <a:rPr lang="sk-SK" sz="1800" dirty="0"/>
              <a:t>v právnických periodikách, jeho zaslanie príslušným orgánom, či vzdelávanie orgánov verejnej moci vrátane súdov v oblasti judikatúry </a:t>
            </a:r>
            <a:r>
              <a:rPr lang="sk-SK" sz="1800" dirty="0" smtClean="0"/>
              <a:t>Súdu</a:t>
            </a:r>
            <a:endParaRPr lang="sk-SK" sz="1800" dirty="0" smtClean="0"/>
          </a:p>
          <a:p>
            <a:pPr marL="0" indent="0" algn="just">
              <a:buNone/>
            </a:pPr>
            <a:r>
              <a:rPr lang="sk-SK" sz="1800" b="1" dirty="0" smtClean="0"/>
              <a:t>zmena</a:t>
            </a:r>
            <a:r>
              <a:rPr lang="sk-SK" sz="1800" dirty="0" smtClean="0"/>
              <a:t> </a:t>
            </a:r>
            <a:r>
              <a:rPr lang="sk-SK" sz="1800" b="1" dirty="0"/>
              <a:t>príslušnej legislatívy </a:t>
            </a:r>
            <a:r>
              <a:rPr lang="sk-SK" sz="1800" dirty="0"/>
              <a:t>tak, aby bola v súlade s ustanoveniami Dohovoru a jeho </a:t>
            </a:r>
            <a:r>
              <a:rPr lang="sk-SK" sz="1800" dirty="0" smtClean="0"/>
              <a:t>protokolov</a:t>
            </a:r>
            <a:endParaRPr lang="sk-SK" sz="1800" dirty="0" smtClean="0"/>
          </a:p>
        </p:txBody>
      </p:sp>
    </p:spTree>
    <p:extLst>
      <p:ext uri="{BB962C8B-B14F-4D97-AF65-F5344CB8AC3E}">
        <p14:creationId xmlns:p14="http://schemas.microsoft.com/office/powerpoint/2010/main" val="4097737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Všeobecné opatrenia </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sz="1800" b="1" dirty="0" smtClean="0"/>
              <a:t>zmena </a:t>
            </a:r>
            <a:r>
              <a:rPr lang="sk-SK" sz="1800" b="1" dirty="0"/>
              <a:t>v aplikačnej praxi vnútroštátnych orgánov </a:t>
            </a:r>
            <a:r>
              <a:rPr lang="sk-SK" sz="1800" dirty="0"/>
              <a:t>(najmä najvyšších súdnych inštancií) vo vzťahu k danej právnej </a:t>
            </a:r>
            <a:r>
              <a:rPr lang="sk-SK" sz="1800" dirty="0" smtClean="0"/>
              <a:t>otázke </a:t>
            </a:r>
            <a:endParaRPr lang="sk-SK" sz="1800" dirty="0"/>
          </a:p>
          <a:p>
            <a:pPr marL="0" indent="0" algn="just">
              <a:buNone/>
            </a:pPr>
            <a:endParaRPr lang="sk-SK" sz="1800" b="1" dirty="0" smtClean="0"/>
          </a:p>
          <a:p>
            <a:pPr marL="0" indent="0" algn="just">
              <a:buNone/>
            </a:pPr>
            <a:endParaRPr lang="sk-SK" sz="1800" b="1" dirty="0"/>
          </a:p>
          <a:p>
            <a:pPr marL="0" indent="0" algn="just">
              <a:buNone/>
            </a:pPr>
            <a:endParaRPr lang="sk-SK" sz="1800" b="1" dirty="0" smtClean="0"/>
          </a:p>
          <a:p>
            <a:pPr marL="0" indent="0" algn="just">
              <a:buNone/>
            </a:pPr>
            <a:r>
              <a:rPr lang="sk-SK" sz="1800" b="1" dirty="0" smtClean="0"/>
              <a:t>organizačné </a:t>
            </a:r>
            <a:r>
              <a:rPr lang="sk-SK" sz="1800" b="1" dirty="0"/>
              <a:t>zmeny v práci na súdoch,</a:t>
            </a:r>
            <a:r>
              <a:rPr lang="sk-SK" sz="1800" dirty="0"/>
              <a:t> </a:t>
            </a:r>
            <a:r>
              <a:rPr lang="sk-SK" sz="1800" b="1" dirty="0"/>
              <a:t>zvýšenie počtu sudcov, vyšších súdnych úradníkov, či elektronizácia </a:t>
            </a:r>
            <a:r>
              <a:rPr lang="sk-SK" sz="1800" b="1" dirty="0" smtClean="0"/>
              <a:t>justície </a:t>
            </a:r>
            <a:r>
              <a:rPr lang="sk-SK" sz="1800" dirty="0" smtClean="0"/>
              <a:t>(pri porušení </a:t>
            </a:r>
            <a:r>
              <a:rPr lang="sk-SK" sz="1800" dirty="0"/>
              <a:t>práva na prerokovanie veci v primeranej </a:t>
            </a:r>
            <a:r>
              <a:rPr lang="sk-SK" sz="1800" dirty="0" smtClean="0"/>
              <a:t>lehote)</a:t>
            </a:r>
            <a:endParaRPr lang="sk-SK" sz="1800" dirty="0"/>
          </a:p>
          <a:p>
            <a:pPr marL="342900" indent="-342900" algn="just">
              <a:buAutoNum type="arabicParenR"/>
            </a:pPr>
            <a:endParaRPr lang="sk-SK" sz="1800" dirty="0"/>
          </a:p>
          <a:p>
            <a:pPr marL="342900" indent="-342900" algn="just">
              <a:buAutoNum type="arabicParenR"/>
            </a:pPr>
            <a:endParaRPr lang="sk-SK" sz="1800" i="1" dirty="0"/>
          </a:p>
          <a:p>
            <a:pPr marL="0" indent="0" algn="just">
              <a:buNone/>
            </a:pPr>
            <a:endParaRPr lang="sk-SK" sz="1800" i="1" dirty="0"/>
          </a:p>
        </p:txBody>
      </p:sp>
    </p:spTree>
    <p:extLst>
      <p:ext uri="{BB962C8B-B14F-4D97-AF65-F5344CB8AC3E}">
        <p14:creationId xmlns:p14="http://schemas.microsoft.com/office/powerpoint/2010/main" val="378464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3200" b="1" dirty="0" smtClean="0"/>
              <a:t>Interpretačná právoplatnosť rozsudkov Súdu</a:t>
            </a:r>
            <a:endParaRPr lang="sk-SK" sz="32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sz="2000" dirty="0"/>
              <a:t>Rozsudok nie je právne záväzný pre vnútroštátne orgány dotyčného štátu v iných veciach, ale štáty z neho vyvodzujú dôsledky, pretože majú všeobecnú povinnosť rešpektovať a aplikovať Dohovor v súlade s vyvíjajúcou sa judikatúrou Súdu. Inak by sa štáty vystavovali riziku, že budú tiež odsúdené, ak neprispôsobia svoj právny poriadok, prípadne prax svojich súdov a iných orgánov požiadavkám Dohovoru, tak ako ich uplatňuje Súd. Hovorí sa o „</a:t>
            </a:r>
            <a:r>
              <a:rPr lang="sk-SK" sz="2000" b="1" dirty="0"/>
              <a:t>interpretačnej právoplatnosti rozsudkov Súdu“</a:t>
            </a:r>
            <a:r>
              <a:rPr lang="sk-SK" sz="2000" dirty="0"/>
              <a:t> na rozdiel od „právoplatnosti veci rozsúdenej“. </a:t>
            </a:r>
          </a:p>
        </p:txBody>
      </p:sp>
    </p:spTree>
    <p:extLst>
      <p:ext uri="{BB962C8B-B14F-4D97-AF65-F5344CB8AC3E}">
        <p14:creationId xmlns:p14="http://schemas.microsoft.com/office/powerpoint/2010/main" val="264365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rmAutofit/>
          </a:bodyPr>
          <a:lstStyle/>
          <a:p>
            <a:pPr algn="just"/>
            <a:r>
              <a:rPr lang="sk-SK" sz="1400" dirty="0" smtClean="0"/>
              <a:t>Vnútroštátne orgány interpretujú právo v rozpore s existujúcou judikatúrou Súdu</a:t>
            </a:r>
          </a:p>
          <a:p>
            <a:pPr marL="0" indent="0" algn="just">
              <a:buNone/>
            </a:pPr>
            <a:endParaRPr lang="sk-SK" sz="1400" b="1" dirty="0" smtClean="0"/>
          </a:p>
          <a:p>
            <a:pPr marL="0" indent="0" algn="just">
              <a:buNone/>
            </a:pPr>
            <a:r>
              <a:rPr lang="sk-SK" sz="1400" b="1" dirty="0" smtClean="0"/>
              <a:t>neposkytnú mu ochranu - </a:t>
            </a:r>
            <a:r>
              <a:rPr lang="sk-SK" sz="1400" dirty="0" smtClean="0"/>
              <a:t>riziko konštatovania porušenia Dohovoru zo strany Súdu</a:t>
            </a:r>
          </a:p>
          <a:p>
            <a:pPr marL="0" indent="0" algn="just">
              <a:buNone/>
            </a:pPr>
            <a:endParaRPr lang="sk-SK" sz="1400" dirty="0" smtClean="0"/>
          </a:p>
          <a:p>
            <a:pPr marL="0" indent="0" algn="just">
              <a:buNone/>
            </a:pPr>
            <a:endParaRPr lang="sk-SK" sz="1400" dirty="0" smtClean="0"/>
          </a:p>
          <a:p>
            <a:pPr marL="0" indent="0" algn="just">
              <a:buNone/>
            </a:pPr>
            <a:r>
              <a:rPr lang="sk-SK" sz="1400" b="1" dirty="0"/>
              <a:t>poskytnú mu širšiu ochranu ako Súd – </a:t>
            </a:r>
            <a:r>
              <a:rPr lang="sk-SK" sz="1400" dirty="0"/>
              <a:t>má za následok zvýšenie ochrany v danej oblasti s tým, že vnútroštátne orgány svojou </a:t>
            </a:r>
            <a:r>
              <a:rPr lang="sk-SK" sz="1400" dirty="0" smtClean="0"/>
              <a:t>judikatúrou </a:t>
            </a:r>
            <a:r>
              <a:rPr lang="sk-SK" sz="1400" dirty="0"/>
              <a:t>vytvoria predpoklad, ktorý následne ovplyvní aj rozhodnutie </a:t>
            </a:r>
            <a:r>
              <a:rPr lang="sk-SK" sz="1400" dirty="0" smtClean="0"/>
              <a:t>Súdu </a:t>
            </a:r>
            <a:r>
              <a:rPr lang="sk-SK" sz="1400" dirty="0" smtClean="0"/>
              <a:t>v podobných veciach, </a:t>
            </a:r>
            <a:r>
              <a:rPr lang="sk-SK" sz="1400" dirty="0"/>
              <a:t>ktorý by inak nekonštatoval porušenie</a:t>
            </a:r>
          </a:p>
          <a:p>
            <a:pPr algn="just"/>
            <a:endParaRPr lang="sk-SK" sz="1400" dirty="0"/>
          </a:p>
          <a:p>
            <a:endParaRPr lang="sk-SK" sz="1400" dirty="0"/>
          </a:p>
        </p:txBody>
      </p:sp>
    </p:spTree>
    <p:extLst>
      <p:ext uri="{BB962C8B-B14F-4D97-AF65-F5344CB8AC3E}">
        <p14:creationId xmlns:p14="http://schemas.microsoft.com/office/powerpoint/2010/main" val="3298771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Autofit/>
          </a:bodyPr>
          <a:lstStyle/>
          <a:p>
            <a:pPr marL="0" indent="0">
              <a:buNone/>
            </a:pPr>
            <a:r>
              <a:rPr lang="it-IT" sz="1400" b="1" dirty="0">
                <a:solidFill>
                  <a:srgbClr val="676767"/>
                </a:solidFill>
              </a:rPr>
              <a:t>Oliari a ďalší proti </a:t>
            </a:r>
            <a:r>
              <a:rPr lang="it-IT" sz="1400" b="1" dirty="0" smtClean="0">
                <a:solidFill>
                  <a:srgbClr val="676767"/>
                </a:solidFill>
              </a:rPr>
              <a:t>Taliansku</a:t>
            </a:r>
            <a:endParaRPr lang="sk-SK" sz="1400" b="1" dirty="0" smtClean="0">
              <a:solidFill>
                <a:srgbClr val="676767"/>
              </a:solidFill>
            </a:endParaRPr>
          </a:p>
          <a:p>
            <a:pPr marL="0" indent="0" algn="just">
              <a:buNone/>
            </a:pPr>
            <a:endParaRPr lang="sk-SK" sz="1400" dirty="0" smtClean="0"/>
          </a:p>
          <a:p>
            <a:pPr marL="0" indent="0" algn="just">
              <a:buNone/>
            </a:pPr>
            <a:r>
              <a:rPr lang="sk-SK" sz="1400" dirty="0" smtClean="0"/>
              <a:t>Sťažovateľmi </a:t>
            </a:r>
            <a:r>
              <a:rPr lang="sk-SK" sz="1400" dirty="0"/>
              <a:t>boli tri homosexuálne páry, ktoré sa sťažovali, že podľa talianskeho práva nemali možnosť uzavrieť manželstvo alebo vstúpiť do iného typu civilného zväzku, a že boli diskriminované na základe ich sexuálnej orientácie</a:t>
            </a:r>
            <a:r>
              <a:rPr lang="sk-SK" sz="1400" dirty="0" smtClean="0"/>
              <a:t>.</a:t>
            </a:r>
          </a:p>
          <a:p>
            <a:pPr marL="0" indent="0" algn="just">
              <a:buNone/>
            </a:pPr>
            <a:endParaRPr lang="sk-SK" sz="1400" b="1" dirty="0" smtClean="0">
              <a:solidFill>
                <a:srgbClr val="676767"/>
              </a:solidFill>
            </a:endParaRPr>
          </a:p>
          <a:p>
            <a:pPr marL="0" indent="0" algn="just">
              <a:buNone/>
            </a:pPr>
            <a:r>
              <a:rPr lang="sk-SK" sz="1400" dirty="0"/>
              <a:t>Skutkový stav </a:t>
            </a:r>
            <a:r>
              <a:rPr lang="sk-SK" sz="1400" dirty="0" smtClean="0"/>
              <a:t>​</a:t>
            </a:r>
          </a:p>
          <a:p>
            <a:pPr marL="0" indent="0" algn="just">
              <a:buNone/>
            </a:pPr>
            <a:endParaRPr lang="sk-SK" sz="1400" dirty="0"/>
          </a:p>
          <a:p>
            <a:pPr marL="0" indent="0" algn="just">
              <a:buNone/>
            </a:pPr>
            <a:r>
              <a:rPr lang="sk-SK" sz="1400" dirty="0" smtClean="0"/>
              <a:t>Pán </a:t>
            </a:r>
            <a:r>
              <a:rPr lang="sk-SK" sz="1400" dirty="0" err="1"/>
              <a:t>Oliari</a:t>
            </a:r>
            <a:r>
              <a:rPr lang="sk-SK" sz="1400" dirty="0"/>
              <a:t> a pán A. v júli 2008 podali na matričnom úrade v </a:t>
            </a:r>
            <a:r>
              <a:rPr lang="sk-SK" sz="1400" dirty="0" err="1"/>
              <a:t>Trente</a:t>
            </a:r>
            <a:r>
              <a:rPr lang="sk-SK" sz="1400" dirty="0"/>
              <a:t> žiadosť o uzavretie manželstva. Po zamietnutí žiadosti napadli toto rozhodnutie na súde v </a:t>
            </a:r>
            <a:r>
              <a:rPr lang="sk-SK" sz="1400" dirty="0" err="1"/>
              <a:t>Trente</a:t>
            </a:r>
            <a:r>
              <a:rPr lang="sk-SK" sz="1400" dirty="0"/>
              <a:t>, tvrdiac, že talianske právo výslovne nezakazuje manželstvo medzi osobami rovnakého pohlavia, a že aj keby takýto zákaz existoval, bol by v rozpore s ústavou. Súd ich žalobu zamietol s tým, že podľa občianskeho zákonníka je podmienkou uzavretia manželstva rozdielne pohlavie manželov. </a:t>
            </a:r>
            <a:endParaRPr lang="sk-SK" sz="1400" u="sng" dirty="0"/>
          </a:p>
        </p:txBody>
      </p:sp>
    </p:spTree>
    <p:extLst>
      <p:ext uri="{BB962C8B-B14F-4D97-AF65-F5344CB8AC3E}">
        <p14:creationId xmlns:p14="http://schemas.microsoft.com/office/powerpoint/2010/main" val="510597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547664" y="2132856"/>
            <a:ext cx="6196405" cy="3603812"/>
          </a:xfrm>
        </p:spPr>
        <p:txBody>
          <a:bodyPr>
            <a:noAutofit/>
          </a:bodyPr>
          <a:lstStyle/>
          <a:p>
            <a:pPr marL="0" indent="0" algn="just">
              <a:buNone/>
            </a:pPr>
            <a:r>
              <a:rPr lang="sk-SK" sz="1400" dirty="0"/>
              <a:t>Vzhľadom na skutočnosť, že sťažovatelia v odvolaní namietali nesúlad príslušného zákona s ústavou, odvolací súd sa obrátil na taliansky ústavný súd. </a:t>
            </a:r>
            <a:r>
              <a:rPr lang="sk-SK" sz="1400" u="sng" dirty="0"/>
              <a:t>Ústavný súd v apríli 2010 sťažnosť odmietol. Dospel k záveru, že právo na manželstvo, garantované talianskou ústavou sa nevzťahuje na homosexuálne zväzky, ale na manželstvo v jeho tradičnom zmysle. </a:t>
            </a:r>
            <a:r>
              <a:rPr lang="sk-SK" sz="1400" u="sng" dirty="0" smtClean="0"/>
              <a:t>Zároveň </a:t>
            </a:r>
            <a:r>
              <a:rPr lang="sk-SK" sz="1400" u="sng" dirty="0"/>
              <a:t>konštatoval, že parlament má upraviť zákonné uznanie práv a povinností prináležiacich párom rovnakého pohlavia. </a:t>
            </a:r>
            <a:r>
              <a:rPr lang="sk-SK" sz="1400" dirty="0"/>
              <a:t>Na základe rozhodnutia ústavného súdu odvolací súd odvolanie sťažovateľov zamietol. </a:t>
            </a:r>
            <a:r>
              <a:rPr lang="sk-SK" sz="1400" dirty="0" smtClean="0"/>
              <a:t>Páni </a:t>
            </a:r>
            <a:r>
              <a:rPr lang="sk-SK" sz="1400" dirty="0" err="1"/>
              <a:t>Felicetti</a:t>
            </a:r>
            <a:r>
              <a:rPr lang="sk-SK" sz="1400" dirty="0"/>
              <a:t> a </a:t>
            </a:r>
            <a:r>
              <a:rPr lang="sk-SK" sz="1400" dirty="0" err="1"/>
              <a:t>Zappa</a:t>
            </a:r>
            <a:r>
              <a:rPr lang="sk-SK" sz="1400" dirty="0"/>
              <a:t>, ktorí žili vo vzťahu viac než päť rokov, podali žiadosť o uzavretie manželstva vo februári 2011. Ich žiadosť bola zamietnutá v apríli 2011. Títo sťažovatelia nevyužili žiadne prostriedky nápravy, pretože ich považovali za neúčinné vzhľadom na rozhodnutie ústavného súdu z apríla 2010 v prípade pána </a:t>
            </a:r>
            <a:r>
              <a:rPr lang="sk-SK" sz="1400" dirty="0" err="1"/>
              <a:t>Oliariho</a:t>
            </a:r>
            <a:r>
              <a:rPr lang="sk-SK" sz="1400" dirty="0"/>
              <a:t> a pána A. Páni </a:t>
            </a:r>
            <a:r>
              <a:rPr lang="sk-SK" sz="1400" dirty="0" err="1"/>
              <a:t>Cippo</a:t>
            </a:r>
            <a:r>
              <a:rPr lang="sk-SK" sz="1400" dirty="0"/>
              <a:t> a </a:t>
            </a:r>
            <a:r>
              <a:rPr lang="sk-SK" sz="1400" dirty="0" err="1"/>
              <a:t>Zaccheo</a:t>
            </a:r>
            <a:r>
              <a:rPr lang="sk-SK" sz="1400" dirty="0"/>
              <a:t>, ktorí žili vo vzťahu mnoho rokov, podali žiadosť o uzavretie manželstva v novembri 2009. Zamietnutie žiadosti namietli na súde v </a:t>
            </a:r>
            <a:r>
              <a:rPr lang="sk-SK" sz="1400" dirty="0" err="1"/>
              <a:t>Miláne</a:t>
            </a:r>
            <a:r>
              <a:rPr lang="sk-SK" sz="1400" dirty="0"/>
              <a:t>, ktorý ich žalobu zamietol v júni 2010. Odvolanie nevyužili, považujúc ho vzhľadom na rozhodnutie ústavného súdu z apríla 2010 za neúčinné</a:t>
            </a:r>
            <a:r>
              <a:rPr lang="sk-SK" sz="1400" dirty="0" smtClean="0"/>
              <a:t>.</a:t>
            </a:r>
            <a:endParaRPr lang="sk-SK" sz="1400" dirty="0"/>
          </a:p>
        </p:txBody>
      </p:sp>
    </p:spTree>
    <p:extLst>
      <p:ext uri="{BB962C8B-B14F-4D97-AF65-F5344CB8AC3E}">
        <p14:creationId xmlns:p14="http://schemas.microsoft.com/office/powerpoint/2010/main" val="833847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Autofit/>
          </a:bodyPr>
          <a:lstStyle/>
          <a:p>
            <a:pPr marL="0" indent="0">
              <a:buNone/>
            </a:pPr>
            <a:r>
              <a:rPr lang="sk-SK" sz="1400" b="1" dirty="0" smtClean="0"/>
              <a:t>Rozhodnutie Súdu </a:t>
            </a:r>
          </a:p>
          <a:p>
            <a:pPr marL="0" indent="0">
              <a:buNone/>
            </a:pPr>
            <a:endParaRPr lang="sk-SK" sz="1400" dirty="0"/>
          </a:p>
          <a:p>
            <a:pPr marL="0" indent="0" algn="just">
              <a:buNone/>
            </a:pPr>
            <a:r>
              <a:rPr lang="sk-SK" sz="1400" dirty="0" smtClean="0"/>
              <a:t>Súd vo </a:t>
            </a:r>
            <a:r>
              <a:rPr lang="sk-SK" sz="1400" dirty="0"/>
              <a:t>svojom rozsudku konštatoval, že talianska právna úprava v súčasnosti neposkytuje dostatočnú právnu ochranu dvojiciam rovnakého pohlavia. Uviedol, že medzi sociálnou realitou sťažovateľov, ktorí v Taliansku väčšinou otvorene žijú vo vzťahoch a ich právnou situáciou je rozdiel, keďže ich vzťahy nie sú žiadnym spôsobom uznané. </a:t>
            </a:r>
            <a:r>
              <a:rPr lang="sk-SK" sz="1400" u="sng" dirty="0" smtClean="0"/>
              <a:t>Zdôraznil </a:t>
            </a:r>
            <a:r>
              <a:rPr lang="sk-SK" sz="1400" u="sng" dirty="0"/>
              <a:t>v prvom rade široký priestor pre voľnú úvahu štátov pri prijímaní právnych noriem v tejto oblasti a to, že vnútroštátne orgány vedia lepšie posúdiť potreby spoločnosti. </a:t>
            </a:r>
            <a:r>
              <a:rPr lang="sk-SK" sz="1400" dirty="0"/>
              <a:t>Pokiaľ ide o predmetný prípad, S</a:t>
            </a:r>
            <a:r>
              <a:rPr lang="sk-SK" sz="1400" dirty="0" smtClean="0"/>
              <a:t>úd </a:t>
            </a:r>
            <a:r>
              <a:rPr lang="sk-SK" sz="1400" dirty="0"/>
              <a:t>poukázal predovšetkým na situáciu a vývoj v Taliansku, a to najmä na to, že </a:t>
            </a:r>
            <a:r>
              <a:rPr lang="sk-SK" sz="1400" u="sng" dirty="0"/>
              <a:t>taliansky ústavný súd už v roku 2010 podčiarkol úlohu parlamentu legislatívne uznať a upraviť ochranu pre zväzky osôb rovnakého pohlavia. Podobné náznaky možno pozorovať aj v rozhodnutiach najvyššieho súdu a nižších súdov. Tento trend v súdnej praxi zjavne reflektoval postoj väčšiny talianskej populácie, ktorá podľa prieskumov verejnej mienky podporovala právne uznanie homosexuálnych párov </a:t>
            </a:r>
            <a:r>
              <a:rPr lang="sk-SK" sz="1400" dirty="0"/>
              <a:t>(podľa prieskumu uskutočneného v roku 2011 talianskym </a:t>
            </a:r>
            <a:r>
              <a:rPr lang="sk-SK" sz="1400" dirty="0" smtClean="0"/>
              <a:t>štatistickým </a:t>
            </a:r>
            <a:endParaRPr lang="sk-SK" sz="1400" dirty="0"/>
          </a:p>
        </p:txBody>
      </p:sp>
    </p:spTree>
    <p:extLst>
      <p:ext uri="{BB962C8B-B14F-4D97-AF65-F5344CB8AC3E}">
        <p14:creationId xmlns:p14="http://schemas.microsoft.com/office/powerpoint/2010/main" val="1649087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Autofit/>
          </a:bodyPr>
          <a:lstStyle/>
          <a:p>
            <a:pPr marL="0" indent="0" algn="just">
              <a:buNone/>
            </a:pPr>
            <a:r>
              <a:rPr lang="sk-SK" sz="1400" dirty="0" smtClean="0"/>
              <a:t>úradom </a:t>
            </a:r>
            <a:r>
              <a:rPr lang="sk-SK" sz="1400" dirty="0"/>
              <a:t>si 61,3 % opýtaných myslelo, že homosexuáli sú diskriminovaní a </a:t>
            </a:r>
            <a:r>
              <a:rPr lang="sk-SK" sz="1400" u="sng" dirty="0"/>
              <a:t>74,8 % bolo presvedčených, že homosexualita nepredstavuje hrozbu pre rodinu</a:t>
            </a:r>
            <a:r>
              <a:rPr lang="sk-SK" sz="1400" dirty="0"/>
              <a:t>). </a:t>
            </a:r>
            <a:r>
              <a:rPr lang="sk-SK" sz="1400" dirty="0" smtClean="0"/>
              <a:t>Súd </a:t>
            </a:r>
            <a:r>
              <a:rPr lang="sk-SK" sz="1400" dirty="0"/>
              <a:t>tiež vyjadril názor, že právne uznanie a ochrana párov rovnakého pohlavia by nepredstavovala pre taliansky štát žiadne osobitné bremeno. V konaní pred ním </a:t>
            </a:r>
            <a:r>
              <a:rPr lang="sk-SK" sz="1400" u="sng" dirty="0"/>
              <a:t>talianska vláda nepoprela potrebu právnej ochrany pre takéto dvojice a neodvolala sa na žiaden záujem spoločnosti, ktorý by odôvodňoval existujúci právny stav</a:t>
            </a:r>
            <a:r>
              <a:rPr lang="sk-SK" sz="1400" dirty="0"/>
              <a:t>. </a:t>
            </a:r>
            <a:r>
              <a:rPr lang="sk-SK" sz="1400" dirty="0" smtClean="0"/>
              <a:t>Súd </a:t>
            </a:r>
            <a:r>
              <a:rPr lang="sk-SK" sz="1400" dirty="0"/>
              <a:t>tiež podotkol, že </a:t>
            </a:r>
            <a:r>
              <a:rPr lang="sk-SK" sz="1400" u="sng" dirty="0"/>
              <a:t>taliansky zákonodarca nereagoval na opakované výzvy najvyšších talianskych súdov v tomto ohľade, </a:t>
            </a:r>
            <a:r>
              <a:rPr lang="sk-SK" sz="1400" dirty="0"/>
              <a:t>pričom v rovnakom duchu sa vyjadril aj </a:t>
            </a:r>
            <a:r>
              <a:rPr lang="sk-SK" sz="1400" u="sng" dirty="0"/>
              <a:t>predseda talianskeho ústavného súdu vo výročnej správe. </a:t>
            </a:r>
            <a:r>
              <a:rPr lang="sk-SK" sz="1400" dirty="0" smtClean="0"/>
              <a:t>S </a:t>
            </a:r>
            <a:r>
              <a:rPr lang="sk-SK" sz="1400" dirty="0"/>
              <a:t>poukazom na to, že neexistoval žiaden spoločenský záujem, ktorý by prevážil nad záujmom sťažovateľov na právnom uznaní ich zväzkov, </a:t>
            </a:r>
            <a:r>
              <a:rPr lang="sk-SK" sz="1400" dirty="0" smtClean="0"/>
              <a:t>dospel </a:t>
            </a:r>
            <a:r>
              <a:rPr lang="sk-SK" sz="1400" dirty="0"/>
              <a:t>k záveru, že Taliansko </a:t>
            </a:r>
            <a:r>
              <a:rPr lang="sk-SK" sz="1400" b="1" dirty="0"/>
              <a:t>nesplnilo svoj pozitívny záväzok zabezpečiť osobitný právny rámec, ktorý by umožňoval uznanie a ochranu zväzkov sťažovateľov. </a:t>
            </a:r>
            <a:r>
              <a:rPr lang="sk-SK" sz="1400" dirty="0"/>
              <a:t>Berúc do úvahy meniace sa podmienky v Taliansku a potrebu praktickej a účinnej aplikácie Dohovoru, </a:t>
            </a:r>
            <a:r>
              <a:rPr lang="sk-SK" sz="1400" dirty="0" smtClean="0"/>
              <a:t>Súd </a:t>
            </a:r>
            <a:r>
              <a:rPr lang="sk-SK" sz="1400" dirty="0"/>
              <a:t>podľa svojho názoru nemohol rozhodnúť inak. Konštatoval preto porušenie článku 8 Dohovoru, </a:t>
            </a:r>
          </a:p>
        </p:txBody>
      </p:sp>
    </p:spTree>
    <p:extLst>
      <p:ext uri="{BB962C8B-B14F-4D97-AF65-F5344CB8AC3E}">
        <p14:creationId xmlns:p14="http://schemas.microsoft.com/office/powerpoint/2010/main" val="3367705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Autofit/>
          </a:bodyPr>
          <a:lstStyle/>
          <a:p>
            <a:pPr marL="0" indent="0" algn="just">
              <a:buNone/>
            </a:pPr>
            <a:r>
              <a:rPr lang="sk-SK" sz="1400" dirty="0" smtClean="0"/>
              <a:t>Súd </a:t>
            </a:r>
            <a:r>
              <a:rPr lang="sk-SK" sz="1400" dirty="0"/>
              <a:t>ďalej s poukazom na svoj rozsudok v prípade </a:t>
            </a:r>
            <a:r>
              <a:rPr lang="sk-SK" sz="1400" dirty="0" err="1"/>
              <a:t>Schalk</a:t>
            </a:r>
            <a:r>
              <a:rPr lang="sk-SK" sz="1400" dirty="0"/>
              <a:t> a </a:t>
            </a:r>
            <a:r>
              <a:rPr lang="sk-SK" sz="1400" dirty="0" err="1"/>
              <a:t>Kopf</a:t>
            </a:r>
            <a:r>
              <a:rPr lang="sk-SK" sz="1400" dirty="0"/>
              <a:t> proti Rakúsku (v ktorom konštatoval, že je na štáte, aby sa rozhodol, či poskytne párom rovnakého pohlavia možnosť uzavrieť manželstvo) zamietol ako zjavne nepodložené námietky týkajúce sa údajného porušenia práva uzavrieť manželstvo (článok 12 Dohovoru), a to samostatne aj v spojení so zákazom diskriminácie (článok 14 Dohovoru</a:t>
            </a:r>
            <a:r>
              <a:rPr lang="sk-SK" sz="1400" dirty="0" smtClean="0"/>
              <a:t>).</a:t>
            </a:r>
          </a:p>
          <a:p>
            <a:pPr marL="0" indent="0" algn="just">
              <a:buNone/>
            </a:pPr>
            <a:endParaRPr lang="sk-SK" sz="1400" dirty="0" smtClean="0"/>
          </a:p>
          <a:p>
            <a:pPr marL="0" indent="0" algn="just">
              <a:buNone/>
            </a:pPr>
            <a:r>
              <a:rPr lang="sk-SK" sz="1400" dirty="0" smtClean="0"/>
              <a:t>Pokiaľ </a:t>
            </a:r>
            <a:r>
              <a:rPr lang="sk-SK" sz="1400" dirty="0"/>
              <a:t>ide o otázku spravodlivého </a:t>
            </a:r>
            <a:r>
              <a:rPr lang="sk-SK" sz="1400" smtClean="0"/>
              <a:t>zadosťučinenia, Súd </a:t>
            </a:r>
            <a:r>
              <a:rPr lang="sk-SK" sz="1400" dirty="0"/>
              <a:t>priznal každému zo sťažovateľov 5 000 EUR ako náhradu nemajetkovej ujmy. Ako náhradu nákladov a výdavkov priznal dvom zo sťažovateľov spoločne 4 000 EUR a štyrom zo sťažovateľov spoločne 10 000 EUR. </a:t>
            </a:r>
          </a:p>
          <a:p>
            <a:pPr marL="0" indent="0">
              <a:buNone/>
            </a:pPr>
            <a:endParaRPr lang="sk-SK" sz="1400" dirty="0"/>
          </a:p>
        </p:txBody>
      </p:sp>
    </p:spTree>
    <p:extLst>
      <p:ext uri="{BB962C8B-B14F-4D97-AF65-F5344CB8AC3E}">
        <p14:creationId xmlns:p14="http://schemas.microsoft.com/office/powerpoint/2010/main" val="2936465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Autofit/>
          </a:bodyPr>
          <a:lstStyle/>
          <a:p>
            <a:pPr marL="0" indent="0" algn="just">
              <a:buNone/>
            </a:pPr>
            <a:r>
              <a:rPr lang="sk-SK" sz="1400" b="1" dirty="0" err="1" smtClean="0"/>
              <a:t>Dezintrepretácia</a:t>
            </a:r>
            <a:r>
              <a:rPr lang="sk-SK" sz="1400" dirty="0" smtClean="0"/>
              <a:t> obsahu jednotlivých práv zo strany účastníkov konania a ich advokátov, či mimovládnych organizácií</a:t>
            </a:r>
          </a:p>
          <a:p>
            <a:pPr marL="0" indent="0">
              <a:buNone/>
            </a:pPr>
            <a:endParaRPr lang="sk-SK" sz="1400" dirty="0"/>
          </a:p>
          <a:p>
            <a:pPr marL="0" indent="0">
              <a:buNone/>
            </a:pPr>
            <a:r>
              <a:rPr lang="sk-SK" sz="1400" b="1" dirty="0" smtClean="0"/>
              <a:t>Príklad </a:t>
            </a:r>
          </a:p>
          <a:p>
            <a:pPr marL="0" indent="0">
              <a:buNone/>
            </a:pPr>
            <a:endParaRPr lang="sk-SK" sz="1400" dirty="0"/>
          </a:p>
          <a:p>
            <a:pPr marL="0" indent="0" algn="just">
              <a:buNone/>
            </a:pPr>
            <a:r>
              <a:rPr lang="sk-SK" sz="1400" dirty="0" smtClean="0"/>
              <a:t>Po rozsudku </a:t>
            </a:r>
            <a:r>
              <a:rPr lang="sk-SK" sz="1400" b="1" dirty="0" err="1" smtClean="0"/>
              <a:t>Oliari</a:t>
            </a:r>
            <a:r>
              <a:rPr lang="sk-SK" sz="1400" dirty="0" smtClean="0"/>
              <a:t> </a:t>
            </a:r>
            <a:r>
              <a:rPr lang="sk-SK" sz="1400" b="1" dirty="0" smtClean="0"/>
              <a:t>a ďalší proti Taliansku </a:t>
            </a:r>
            <a:r>
              <a:rPr lang="sk-SK" sz="1400" dirty="0" smtClean="0"/>
              <a:t>vyzývali mimovládne organizácie na zmenu slovenskej legislatívy</a:t>
            </a:r>
          </a:p>
          <a:p>
            <a:pPr marL="0" indent="0" algn="just">
              <a:buNone/>
            </a:pPr>
            <a:endParaRPr lang="sk-SK" sz="1400" dirty="0"/>
          </a:p>
          <a:p>
            <a:pPr marL="0" indent="0" algn="just">
              <a:buNone/>
            </a:pPr>
            <a:r>
              <a:rPr lang="sk-SK" sz="1400" dirty="0" smtClean="0"/>
              <a:t>Zástupkyňa </a:t>
            </a:r>
            <a:r>
              <a:rPr lang="sk-SK" sz="1400" dirty="0"/>
              <a:t>SR pred </a:t>
            </a:r>
            <a:r>
              <a:rPr lang="sk-SK" sz="1400" dirty="0" smtClean="0"/>
              <a:t>Súdom </a:t>
            </a:r>
            <a:r>
              <a:rPr lang="sk-SK" sz="1400" dirty="0"/>
              <a:t>v súvislosti s týmto rozsudkom </a:t>
            </a:r>
            <a:r>
              <a:rPr lang="sk-SK" sz="1400" dirty="0" smtClean="0"/>
              <a:t>upozornila na </a:t>
            </a:r>
            <a:r>
              <a:rPr lang="sk-SK" sz="1400" dirty="0"/>
              <a:t>to, že rozsudok </a:t>
            </a:r>
            <a:r>
              <a:rPr lang="sk-SK" sz="1400" dirty="0" smtClean="0"/>
              <a:t>Súdu </a:t>
            </a:r>
            <a:r>
              <a:rPr lang="sk-SK" sz="1400" dirty="0"/>
              <a:t>je záväzný </a:t>
            </a:r>
            <a:r>
              <a:rPr lang="sk-SK" sz="1400" dirty="0" err="1"/>
              <a:t>inter</a:t>
            </a:r>
            <a:r>
              <a:rPr lang="sk-SK" sz="1400" dirty="0"/>
              <a:t> </a:t>
            </a:r>
            <a:r>
              <a:rPr lang="sk-SK" sz="1400" dirty="0" err="1"/>
              <a:t>partes</a:t>
            </a:r>
            <a:r>
              <a:rPr lang="sk-SK" sz="1400" dirty="0"/>
              <a:t> (medzi stranami sporu). Výklad Dohovoru, ktorý </a:t>
            </a:r>
            <a:r>
              <a:rPr lang="sk-SK" sz="1400" dirty="0" smtClean="0"/>
              <a:t>Súd </a:t>
            </a:r>
            <a:r>
              <a:rPr lang="sk-SK" sz="1400" dirty="0"/>
              <a:t>v rozsudku voči niektorému zo štátov urobí, je záväzný pre analogické situácie v iných štátoch po tom, ako tento rozsudok nadobudne právoplatnosť. </a:t>
            </a:r>
          </a:p>
        </p:txBody>
      </p:sp>
    </p:spTree>
    <p:extLst>
      <p:ext uri="{BB962C8B-B14F-4D97-AF65-F5344CB8AC3E}">
        <p14:creationId xmlns:p14="http://schemas.microsoft.com/office/powerpoint/2010/main" val="168441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4000" u="sng" dirty="0" smtClean="0">
                <a:effectLst>
                  <a:outerShdw blurRad="38100" dist="38100" dir="2700000" algn="tl">
                    <a:srgbClr val="000000">
                      <a:alpha val="43137"/>
                    </a:srgbClr>
                  </a:outerShdw>
                </a:effectLst>
              </a:rPr>
              <a:t>Právo na individuálnu sťažnosť</a:t>
            </a:r>
            <a:endParaRPr lang="sk-SK" sz="40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1844824"/>
            <a:ext cx="6196405" cy="4248472"/>
          </a:xfrm>
        </p:spPr>
        <p:txBody>
          <a:bodyPr>
            <a:noAutofit/>
          </a:bodyPr>
          <a:lstStyle/>
          <a:p>
            <a:pPr algn="just"/>
            <a:endParaRPr lang="sk-SK" sz="1400" dirty="0" smtClean="0"/>
          </a:p>
          <a:p>
            <a:pPr algn="just"/>
            <a:r>
              <a:rPr lang="sk-SK" sz="1400" dirty="0" smtClean="0"/>
              <a:t>najrevolučnejší príspevok </a:t>
            </a:r>
            <a:r>
              <a:rPr lang="sk-SK" sz="1400" dirty="0"/>
              <a:t>Dohovoru </a:t>
            </a:r>
            <a:endParaRPr lang="sk-SK" sz="1400" dirty="0" smtClean="0"/>
          </a:p>
          <a:p>
            <a:pPr algn="just"/>
            <a:r>
              <a:rPr lang="sk-SK" sz="1400" dirty="0"/>
              <a:t>právomoc </a:t>
            </a:r>
            <a:r>
              <a:rPr lang="sk-SK" sz="1400" dirty="0" smtClean="0"/>
              <a:t>Európskeho súdu pre ľudské práva (ďalej len „Súd“)  prijímať </a:t>
            </a:r>
            <a:r>
              <a:rPr lang="sk-SK" sz="1400" dirty="0"/>
              <a:t>individuálne </a:t>
            </a:r>
            <a:r>
              <a:rPr lang="sk-SK" sz="1400" dirty="0" smtClean="0"/>
              <a:t>sťažnosti</a:t>
            </a:r>
          </a:p>
          <a:p>
            <a:r>
              <a:rPr lang="sk-SK" sz="1400" dirty="0"/>
              <a:t>z</a:t>
            </a:r>
            <a:r>
              <a:rPr lang="sk-SK" sz="1400" dirty="0" smtClean="0"/>
              <a:t>aručené článkom 34 Dohovoru, ktorý znie:</a:t>
            </a:r>
          </a:p>
          <a:p>
            <a:endParaRPr lang="sk-SK" sz="1400" dirty="0"/>
          </a:p>
          <a:p>
            <a:pPr marL="0" indent="0">
              <a:buNone/>
            </a:pPr>
            <a:endParaRPr lang="sk-SK" sz="1400" dirty="0" smtClean="0"/>
          </a:p>
          <a:p>
            <a:pPr marL="0" indent="0">
              <a:buNone/>
            </a:pPr>
            <a:endParaRPr lang="sk-SK" sz="1400" dirty="0" smtClean="0"/>
          </a:p>
          <a:p>
            <a:pPr marL="0" indent="0" algn="just">
              <a:buNone/>
            </a:pPr>
            <a:r>
              <a:rPr lang="sk-SK" sz="1400" i="1" dirty="0" smtClean="0"/>
              <a:t>„Súd </a:t>
            </a:r>
            <a:r>
              <a:rPr lang="sk-SK" sz="1400" i="1" dirty="0"/>
              <a:t>môže prijímať sťažnosti od </a:t>
            </a:r>
            <a:r>
              <a:rPr lang="sk-SK" sz="1400" b="1" i="1" dirty="0"/>
              <a:t>ktoréhokoľvek jednotlivca, mimovládnej organizácie alebo skupiny osôb</a:t>
            </a:r>
            <a:r>
              <a:rPr lang="sk-SK" sz="1400" i="1" dirty="0"/>
              <a:t>, ktoré sa považujú za poškodené v dôsledku porušenia </a:t>
            </a:r>
            <a:r>
              <a:rPr lang="sk-SK" sz="1400" b="1" i="1" dirty="0"/>
              <a:t>práv priznaných Dohovorom </a:t>
            </a:r>
            <a:r>
              <a:rPr lang="sk-SK" sz="1400" i="1" dirty="0"/>
              <a:t>alebo </a:t>
            </a:r>
            <a:r>
              <a:rPr lang="sk-SK" sz="1400" b="1" i="1" dirty="0"/>
              <a:t>protokolmi k nemu jednou zo zmluvných strán.</a:t>
            </a:r>
            <a:r>
              <a:rPr lang="sk-SK" sz="1400" i="1" dirty="0"/>
              <a:t> Zmluvné strany sa zaväzujú, že nebudú žiadnym spôsobom brániť účinnému výkonu tohto práva</a:t>
            </a:r>
            <a:r>
              <a:rPr lang="sk-SK" sz="1400" i="1" dirty="0" smtClean="0"/>
              <a:t>.“</a:t>
            </a:r>
            <a:r>
              <a:rPr lang="sk-SK" sz="1400" i="1" dirty="0"/>
              <a:t> </a:t>
            </a:r>
            <a:endParaRPr lang="sk-SK" sz="1400" dirty="0"/>
          </a:p>
          <a:p>
            <a:pPr algn="just"/>
            <a:endParaRPr lang="sk-SK" sz="1400" dirty="0" smtClean="0"/>
          </a:p>
        </p:txBody>
      </p:sp>
    </p:spTree>
    <p:extLst>
      <p:ext uri="{BB962C8B-B14F-4D97-AF65-F5344CB8AC3E}">
        <p14:creationId xmlns:p14="http://schemas.microsoft.com/office/powerpoint/2010/main" val="2135926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smtClean="0">
                <a:effectLst>
                  <a:outerShdw blurRad="38100" dist="38100" dir="2700000" algn="tl">
                    <a:srgbClr val="000000">
                      <a:alpha val="43137"/>
                    </a:srgbClr>
                  </a:outerShdw>
                </a:effectLst>
              </a:rPr>
              <a:t>Problémy pri interpretácii jednotlivých práv zaručených Dohovorom</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p:txBody>
          <a:bodyPr>
            <a:noAutofit/>
          </a:bodyPr>
          <a:lstStyle/>
          <a:p>
            <a:pPr marL="0" indent="0" algn="just">
              <a:buNone/>
            </a:pPr>
            <a:r>
              <a:rPr lang="sk-SK" sz="1600" dirty="0" smtClean="0"/>
              <a:t>Zástupkyňa </a:t>
            </a:r>
            <a:r>
              <a:rPr lang="sk-SK" sz="1600" dirty="0"/>
              <a:t>SR pred ESĽP tiež </a:t>
            </a:r>
            <a:r>
              <a:rPr lang="sk-SK" sz="1600" dirty="0" smtClean="0"/>
              <a:t>upozornila na </a:t>
            </a:r>
            <a:r>
              <a:rPr lang="sk-SK" sz="1600" dirty="0"/>
              <a:t>to, že </a:t>
            </a:r>
            <a:r>
              <a:rPr lang="sk-SK" sz="1600" dirty="0" smtClean="0"/>
              <a:t>Súd </a:t>
            </a:r>
            <a:r>
              <a:rPr lang="sk-SK" sz="1600" dirty="0"/>
              <a:t>v tomto rozsudku pri konštatovaní porušenia článku 8 Dohovoru poukázal na </a:t>
            </a:r>
            <a:endParaRPr lang="sk-SK" sz="1600" dirty="0" smtClean="0"/>
          </a:p>
          <a:p>
            <a:pPr marL="0" indent="0" algn="just">
              <a:buNone/>
            </a:pPr>
            <a:endParaRPr lang="sk-SK" sz="1600" dirty="0"/>
          </a:p>
          <a:p>
            <a:pPr marL="0" indent="0" algn="just">
              <a:buNone/>
            </a:pPr>
            <a:r>
              <a:rPr lang="sk-SK" sz="1600" dirty="0" smtClean="0"/>
              <a:t>– široký </a:t>
            </a:r>
            <a:r>
              <a:rPr lang="sk-SK" sz="1600" dirty="0"/>
              <a:t>priestor štátov pre voľnú úvahu v tejto oblasti, </a:t>
            </a:r>
            <a:endParaRPr lang="sk-SK" sz="1600" dirty="0" smtClean="0"/>
          </a:p>
          <a:p>
            <a:pPr marL="0" indent="0" algn="just">
              <a:buNone/>
            </a:pPr>
            <a:r>
              <a:rPr lang="sk-SK" sz="1600" dirty="0"/>
              <a:t>– </a:t>
            </a:r>
            <a:r>
              <a:rPr lang="sk-SK" sz="1600" dirty="0" smtClean="0"/>
              <a:t>významnú </a:t>
            </a:r>
            <a:r>
              <a:rPr lang="sk-SK" sz="1600" dirty="0"/>
              <a:t>mieru v tomto ohľade zohrali rozhodnutia najvyšších súdnych orgánov Talianska, podľa ktorých by mala byť osobám rovnakého pohlavia poskytnutá určitá forma právnej ochrany. </a:t>
            </a:r>
            <a:endParaRPr lang="sk-SK" sz="1600" dirty="0" smtClean="0"/>
          </a:p>
          <a:p>
            <a:pPr marL="0" indent="0" algn="just">
              <a:buNone/>
            </a:pPr>
            <a:r>
              <a:rPr lang="sk-SK" sz="1600" dirty="0"/>
              <a:t>– </a:t>
            </a:r>
            <a:r>
              <a:rPr lang="sk-SK" sz="1600" dirty="0" smtClean="0"/>
              <a:t>vzal </a:t>
            </a:r>
            <a:r>
              <a:rPr lang="sk-SK" sz="1600" dirty="0"/>
              <a:t>do úvahy aj prieskumy verejnej mienky v tejto </a:t>
            </a:r>
            <a:r>
              <a:rPr lang="sk-SK" sz="1600" dirty="0" smtClean="0"/>
              <a:t>oblasti</a:t>
            </a:r>
          </a:p>
          <a:p>
            <a:pPr marL="0" indent="0" algn="just">
              <a:buNone/>
            </a:pPr>
            <a:endParaRPr lang="sk-SK" sz="1600" dirty="0"/>
          </a:p>
          <a:p>
            <a:pPr marL="0" indent="0" algn="just">
              <a:buNone/>
            </a:pPr>
            <a:r>
              <a:rPr lang="sk-SK" sz="1600" dirty="0" smtClean="0"/>
              <a:t>Vzhľadom </a:t>
            </a:r>
            <a:r>
              <a:rPr lang="sk-SK" sz="1600" dirty="0"/>
              <a:t>na uvedené </a:t>
            </a:r>
            <a:r>
              <a:rPr lang="sk-SK" sz="1600" dirty="0" smtClean="0"/>
              <a:t>k zmene legislatívy v SR vzhľadom na rozdielnu situáciu nedošlo. Mohla by ju však podmieniť zmena judikatúry vnútroštátnych súdov.</a:t>
            </a:r>
            <a:endParaRPr lang="sk-SK" sz="1600" dirty="0"/>
          </a:p>
          <a:p>
            <a:pPr marL="0" indent="0" algn="just">
              <a:buNone/>
            </a:pPr>
            <a:r>
              <a:rPr lang="sk-SK" sz="1600" dirty="0"/>
              <a:t> </a:t>
            </a:r>
          </a:p>
          <a:p>
            <a:pPr marL="0" indent="0">
              <a:buNone/>
            </a:pPr>
            <a:endParaRPr lang="sk-SK" sz="1400" dirty="0"/>
          </a:p>
        </p:txBody>
      </p:sp>
    </p:spTree>
    <p:extLst>
      <p:ext uri="{BB962C8B-B14F-4D97-AF65-F5344CB8AC3E}">
        <p14:creationId xmlns:p14="http://schemas.microsoft.com/office/powerpoint/2010/main" val="149992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3600" u="sng" dirty="0" smtClean="0">
                <a:effectLst>
                  <a:outerShdw blurRad="38100" dist="38100" dir="2700000" algn="tl">
                    <a:srgbClr val="000000">
                      <a:alpha val="43137"/>
                    </a:srgbClr>
                  </a:outerShdw>
                </a:effectLst>
              </a:rPr>
              <a:t>Podmienky prijateľnosti sťažnosti</a:t>
            </a:r>
            <a:endParaRPr lang="sk-SK" sz="36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71939" y="2132856"/>
            <a:ext cx="6196405" cy="3744416"/>
          </a:xfrm>
        </p:spPr>
        <p:txBody>
          <a:bodyPr>
            <a:noAutofit/>
          </a:bodyPr>
          <a:lstStyle/>
          <a:p>
            <a:pPr marL="0" indent="0" algn="just">
              <a:buNone/>
            </a:pPr>
            <a:r>
              <a:rPr lang="sk-SK" sz="1400" dirty="0" smtClean="0"/>
              <a:t>Článok 35 Dohovoru znie:</a:t>
            </a:r>
          </a:p>
          <a:p>
            <a:pPr marL="0" indent="0" algn="just">
              <a:buNone/>
            </a:pPr>
            <a:endParaRPr lang="sk-SK" sz="1400" dirty="0" smtClean="0"/>
          </a:p>
          <a:p>
            <a:pPr marL="0" indent="0" algn="just">
              <a:buNone/>
            </a:pPr>
            <a:r>
              <a:rPr lang="sk-SK" sz="1400" i="1" dirty="0" smtClean="0"/>
              <a:t>„1</a:t>
            </a:r>
            <a:r>
              <a:rPr lang="sk-SK" sz="1400" i="1" dirty="0"/>
              <a:t>. Súd môže </a:t>
            </a:r>
            <a:r>
              <a:rPr lang="sk-SK" sz="1400" i="1" dirty="0" err="1"/>
              <a:t>prejednávať</a:t>
            </a:r>
            <a:r>
              <a:rPr lang="sk-SK" sz="1400" i="1" dirty="0"/>
              <a:t> vec až </a:t>
            </a:r>
            <a:r>
              <a:rPr lang="sk-SK" sz="1400" b="1" i="1" dirty="0"/>
              <a:t>po vyčerpaní všetkých vnútroštátnych opravných prostriedkov,</a:t>
            </a:r>
            <a:r>
              <a:rPr lang="sk-SK" sz="1400" i="1" dirty="0"/>
              <a:t> podľa všeobecne </a:t>
            </a:r>
            <a:r>
              <a:rPr lang="sk-SK" sz="1400" i="1" dirty="0" smtClean="0"/>
              <a:t>uznávaných </a:t>
            </a:r>
            <a:r>
              <a:rPr lang="sk-SK" sz="1400" i="1" dirty="0"/>
              <a:t>pravidiel medzinárodného práva a v lehote </a:t>
            </a:r>
            <a:r>
              <a:rPr lang="sk-SK" sz="1400" b="1" i="1" dirty="0"/>
              <a:t>šiestich mesiacov odo dňa, keď bolo prijaté konečné rozhodnutie.</a:t>
            </a:r>
            <a:r>
              <a:rPr lang="sk-SK" sz="1400" i="1" dirty="0"/>
              <a:t> </a:t>
            </a:r>
            <a:endParaRPr lang="sk-SK" sz="1400" i="1" dirty="0" smtClean="0"/>
          </a:p>
          <a:p>
            <a:pPr marL="0" indent="0" algn="just">
              <a:buNone/>
            </a:pPr>
            <a:endParaRPr lang="sk-SK" sz="1400" i="1" dirty="0" smtClean="0"/>
          </a:p>
          <a:p>
            <a:pPr marL="0" indent="0" algn="just">
              <a:buNone/>
            </a:pPr>
            <a:r>
              <a:rPr lang="sk-SK" sz="1400" i="1" dirty="0" smtClean="0"/>
              <a:t>2</a:t>
            </a:r>
            <a:r>
              <a:rPr lang="sk-SK" sz="1400" i="1" dirty="0"/>
              <a:t>. Súd nebude posudzovať individuálnu sťažnosť predloženú podľa článku 34, ktorá je </a:t>
            </a:r>
            <a:endParaRPr lang="sk-SK" sz="1400" i="1" dirty="0" smtClean="0"/>
          </a:p>
          <a:p>
            <a:pPr marL="342900" indent="-342900" algn="just">
              <a:buAutoNum type="alphaLcParenR"/>
            </a:pPr>
            <a:r>
              <a:rPr lang="sk-SK" sz="1400" b="1" i="1" dirty="0" smtClean="0"/>
              <a:t>anonymná</a:t>
            </a:r>
            <a:r>
              <a:rPr lang="sk-SK" sz="1400" i="1" dirty="0"/>
              <a:t>, alebo </a:t>
            </a:r>
            <a:endParaRPr lang="sk-SK" sz="1400" i="1" dirty="0" smtClean="0"/>
          </a:p>
          <a:p>
            <a:pPr marL="342900" indent="-342900" algn="just">
              <a:buAutoNum type="alphaLcParenR"/>
            </a:pPr>
            <a:r>
              <a:rPr lang="sk-SK" sz="1400" b="1" i="1" dirty="0" smtClean="0"/>
              <a:t>v </a:t>
            </a:r>
            <a:r>
              <a:rPr lang="sk-SK" sz="1400" b="1" i="1" dirty="0"/>
              <a:t>podstate rovnaká ako sťažnosť </a:t>
            </a:r>
            <a:r>
              <a:rPr lang="sk-SK" sz="1400" i="1" dirty="0"/>
              <a:t>už predtým posudzovaná </a:t>
            </a:r>
            <a:r>
              <a:rPr lang="sk-SK" sz="1400" i="1" dirty="0" smtClean="0"/>
              <a:t>Súdom</a:t>
            </a:r>
            <a:r>
              <a:rPr lang="sk-SK" sz="1400" i="1" dirty="0"/>
              <a:t>, alebo ktorá je už predmetom iného medzinárodného vyšetrovacieho alebo zmierovacieho konania a neobsahuje žiadne nové relevantné </a:t>
            </a:r>
            <a:r>
              <a:rPr lang="sk-SK" sz="1400" i="1" dirty="0" smtClean="0"/>
              <a:t>skutočnosti.</a:t>
            </a:r>
          </a:p>
        </p:txBody>
      </p:sp>
    </p:spTree>
    <p:extLst>
      <p:ext uri="{BB962C8B-B14F-4D97-AF65-F5344CB8AC3E}">
        <p14:creationId xmlns:p14="http://schemas.microsoft.com/office/powerpoint/2010/main" val="200809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3600" u="sng" dirty="0" smtClean="0">
                <a:effectLst>
                  <a:outerShdw blurRad="38100" dist="38100" dir="2700000" algn="tl">
                    <a:srgbClr val="000000">
                      <a:alpha val="43137"/>
                    </a:srgbClr>
                  </a:outerShdw>
                </a:effectLst>
              </a:rPr>
              <a:t>Podmienky prijateľnosti sťažnosti</a:t>
            </a:r>
            <a:endParaRPr lang="sk-SK" sz="36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71939" y="2132856"/>
            <a:ext cx="6196405" cy="3744416"/>
          </a:xfrm>
        </p:spPr>
        <p:txBody>
          <a:bodyPr>
            <a:noAutofit/>
          </a:bodyPr>
          <a:lstStyle/>
          <a:p>
            <a:pPr marL="0" indent="0" algn="just">
              <a:buNone/>
            </a:pPr>
            <a:endParaRPr lang="sk-SK" sz="1400" i="1" dirty="0" smtClean="0"/>
          </a:p>
          <a:p>
            <a:pPr marL="0" indent="0" algn="just">
              <a:buNone/>
            </a:pPr>
            <a:r>
              <a:rPr lang="sk-SK" sz="1400" i="1" dirty="0" smtClean="0"/>
              <a:t>3</a:t>
            </a:r>
            <a:r>
              <a:rPr lang="sk-SK" sz="1400" i="1" dirty="0"/>
              <a:t>. Súd vyhlási za neprijateľnú každú individuálnu sťažnosť predloženú podľa článku 34, ak dospeje k záveru, </a:t>
            </a:r>
            <a:r>
              <a:rPr lang="sk-SK" sz="1400" i="1" dirty="0" smtClean="0"/>
              <a:t>že </a:t>
            </a:r>
          </a:p>
          <a:p>
            <a:pPr marL="0" indent="0" algn="just">
              <a:buNone/>
            </a:pPr>
            <a:endParaRPr lang="sk-SK" sz="1400" i="1" dirty="0"/>
          </a:p>
          <a:p>
            <a:pPr marL="0" indent="0" algn="just">
              <a:buNone/>
            </a:pPr>
            <a:r>
              <a:rPr lang="sk-SK" sz="1400" i="1" dirty="0" smtClean="0"/>
              <a:t>a</a:t>
            </a:r>
            <a:r>
              <a:rPr lang="sk-SK" sz="1400" i="1" dirty="0"/>
              <a:t>) sťažnosť je </a:t>
            </a:r>
            <a:r>
              <a:rPr lang="sk-SK" sz="1400" b="1" i="1" dirty="0"/>
              <a:t>nezlučiteľná s ustanoveniami dohovoru alebo jeho protokolov</a:t>
            </a:r>
            <a:r>
              <a:rPr lang="sk-SK" sz="1400" i="1" dirty="0"/>
              <a:t>, </a:t>
            </a:r>
            <a:r>
              <a:rPr lang="sk-SK" sz="1400" b="1" i="1" dirty="0"/>
              <a:t>je zjavne nepodložená </a:t>
            </a:r>
            <a:r>
              <a:rPr lang="sk-SK" sz="1400" i="1" dirty="0"/>
              <a:t>alebo je </a:t>
            </a:r>
            <a:r>
              <a:rPr lang="sk-SK" sz="1400" b="1" i="1" dirty="0"/>
              <a:t>zneužitím práva podať sťažnosť</a:t>
            </a:r>
            <a:r>
              <a:rPr lang="sk-SK" sz="1400" i="1" dirty="0"/>
              <a:t>; alebo </a:t>
            </a:r>
            <a:endParaRPr lang="sk-SK" sz="1400" i="1" dirty="0" smtClean="0"/>
          </a:p>
          <a:p>
            <a:pPr marL="0" indent="0" algn="just">
              <a:buNone/>
            </a:pPr>
            <a:r>
              <a:rPr lang="sk-SK" sz="1400" i="1" dirty="0" smtClean="0"/>
              <a:t>b</a:t>
            </a:r>
            <a:r>
              <a:rPr lang="sk-SK" sz="1400" i="1" dirty="0"/>
              <a:t>) sťažovateľ </a:t>
            </a:r>
            <a:r>
              <a:rPr lang="sk-SK" sz="1400" b="1" i="1" dirty="0"/>
              <a:t>neutrpel podstatnú ujmu </a:t>
            </a:r>
            <a:endParaRPr lang="sk-SK" sz="1400" b="1" i="1" dirty="0" smtClean="0"/>
          </a:p>
          <a:p>
            <a:pPr marL="0" indent="0" algn="just">
              <a:buNone/>
            </a:pPr>
            <a:r>
              <a:rPr lang="sk-SK" sz="1400" i="1" dirty="0" smtClean="0"/>
              <a:t>s </a:t>
            </a:r>
            <a:r>
              <a:rPr lang="sk-SK" sz="1400" i="1" dirty="0"/>
              <a:t>výnimkou prípadov, </a:t>
            </a:r>
            <a:r>
              <a:rPr lang="sk-SK" sz="1400" b="1" i="1" dirty="0"/>
              <a:t>keď dodržiavanie ľudských práv </a:t>
            </a:r>
            <a:r>
              <a:rPr lang="sk-SK" sz="1400" i="1" dirty="0"/>
              <a:t>zaručených dohovorom a jeho protokolmi </a:t>
            </a:r>
            <a:r>
              <a:rPr lang="sk-SK" sz="1400" b="1" i="1" dirty="0"/>
              <a:t>vyžaduje preskúmanie </a:t>
            </a:r>
            <a:r>
              <a:rPr lang="sk-SK" sz="1400" i="1" dirty="0"/>
              <a:t>podstaty sťažnosti, </a:t>
            </a:r>
            <a:endParaRPr lang="sk-SK" sz="1400" i="1" dirty="0" smtClean="0"/>
          </a:p>
          <a:p>
            <a:pPr marL="0" indent="0" algn="just">
              <a:buNone/>
            </a:pPr>
            <a:r>
              <a:rPr lang="sk-SK" sz="1400" i="1" dirty="0" smtClean="0"/>
              <a:t>a </a:t>
            </a:r>
            <a:r>
              <a:rPr lang="sk-SK" sz="1400" i="1" dirty="0"/>
              <a:t>za predpokladu, že žiaden prípad nemôže byť odmietnutý z uvedeného dôvodu, ak </a:t>
            </a:r>
            <a:r>
              <a:rPr lang="sk-SK" sz="1400" b="1" i="1" dirty="0"/>
              <a:t>nebol riadne preskúmaný domácim súdom. </a:t>
            </a:r>
            <a:endParaRPr lang="sk-SK" sz="1400" b="1" i="1" dirty="0" smtClean="0"/>
          </a:p>
          <a:p>
            <a:pPr marL="0" indent="0" algn="just">
              <a:buNone/>
            </a:pPr>
            <a:endParaRPr lang="sk-SK" sz="1400" i="1" dirty="0"/>
          </a:p>
          <a:p>
            <a:pPr marL="0" indent="0" algn="just">
              <a:buNone/>
            </a:pPr>
            <a:r>
              <a:rPr lang="sk-SK" sz="1400" i="1" dirty="0" smtClean="0"/>
              <a:t>4</a:t>
            </a:r>
            <a:r>
              <a:rPr lang="sk-SK" sz="1400" i="1" dirty="0"/>
              <a:t>. Súd odmietne každú sťažnosť, ktorú považuje za neprijateľnú podľa tohto článku. Môže tak rozhodnúť v ktoromkoľvek štádiu konania.</a:t>
            </a:r>
          </a:p>
          <a:p>
            <a:pPr marL="0" indent="0" algn="just">
              <a:buNone/>
            </a:pPr>
            <a:endParaRPr lang="sk-SK" sz="1400" dirty="0"/>
          </a:p>
        </p:txBody>
      </p:sp>
    </p:spTree>
    <p:extLst>
      <p:ext uri="{BB962C8B-B14F-4D97-AF65-F5344CB8AC3E}">
        <p14:creationId xmlns:p14="http://schemas.microsoft.com/office/powerpoint/2010/main" val="649038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a:effectLst>
                  <a:outerShdw blurRad="38100" dist="38100" dir="2700000" algn="tl">
                    <a:srgbClr val="000000">
                      <a:alpha val="43137"/>
                    </a:srgbClr>
                  </a:outerShdw>
                </a:effectLst>
              </a:rPr>
              <a:t>Postavenie Dohovoru v právnom poriadku Slovenskej </a:t>
            </a:r>
            <a:r>
              <a:rPr lang="sk-SK" sz="2400" u="sng" dirty="0" smtClean="0">
                <a:effectLst>
                  <a:outerShdw blurRad="38100" dist="38100" dir="2700000" algn="tl">
                    <a:srgbClr val="000000">
                      <a:alpha val="43137"/>
                    </a:srgbClr>
                  </a:outerShdw>
                </a:effectLst>
              </a:rPr>
              <a:t>republiky </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1844824"/>
            <a:ext cx="6196405" cy="4248472"/>
          </a:xfrm>
        </p:spPr>
        <p:txBody>
          <a:bodyPr>
            <a:noAutofit/>
          </a:bodyPr>
          <a:lstStyle/>
          <a:p>
            <a:pPr algn="just"/>
            <a:r>
              <a:rPr lang="sk-SK" sz="1400" dirty="0"/>
              <a:t>ČSFR ratifikovala Dohovor v znení protokolov č. 1, 2, 3, 4, 5, 6, 7 a 8 </a:t>
            </a:r>
            <a:r>
              <a:rPr lang="sk-SK" sz="1400" b="1" dirty="0"/>
              <a:t>18. marca 1992. </a:t>
            </a:r>
            <a:endParaRPr lang="sk-SK" sz="1400" b="1" dirty="0" smtClean="0"/>
          </a:p>
          <a:p>
            <a:pPr algn="just"/>
            <a:r>
              <a:rPr lang="sk-SK" sz="1400" dirty="0"/>
              <a:t>Slovenská republika </a:t>
            </a:r>
            <a:r>
              <a:rPr lang="sk-SK" sz="1400" b="1" dirty="0"/>
              <a:t>sa znovu prihlásila k záväzkom, ktoré pre ňu ako pre jeden z nástupníckych štátov vyplývajú z Dohovoru a protokolov, ktoré ČSFR ratifikovala,</a:t>
            </a:r>
            <a:r>
              <a:rPr lang="sk-SK" sz="1400" dirty="0"/>
              <a:t> a to v rozsahu výhrad urobených pri ratifikácii. Tieto záväzky potvrdila NR SR aj v uznesení z 3. decembra 1992. </a:t>
            </a:r>
            <a:endParaRPr lang="sk-SK" sz="1400" dirty="0" smtClean="0"/>
          </a:p>
          <a:p>
            <a:pPr algn="just"/>
            <a:r>
              <a:rPr lang="sk-SK" sz="1400" dirty="0"/>
              <a:t>U nás došlo </a:t>
            </a:r>
            <a:r>
              <a:rPr lang="sk-SK" sz="1400" b="1" dirty="0"/>
              <a:t>k včleneniu medzinárodných zmlúv o ľudských právach, vrátane Dohovoru, do vnútroštátneho právneho poriadku</a:t>
            </a:r>
            <a:r>
              <a:rPr lang="sk-SK" sz="1400" dirty="0"/>
              <a:t> ustanovením § 2 ústavného zákona č. 23/1991 Zb., ktorým sa uvádza Listina základných práv a slobôd ako ústavný zákon Federálneho zhromaždenia ČSFR. V zmysle tohto ustanovenia majú medzinárodné zmluvy o ľudských právach a základných slobodách ratifikované ČSFR prednosť pred zákonom. Na toto ustanovenie nadviazal článok 11 ústavy, podľa ktorého majú medzinárodné zmluvy o ľudských právach a základných slobodách,</a:t>
            </a:r>
            <a:r>
              <a:rPr lang="sk-SK" sz="1400" i="1" dirty="0"/>
              <a:t> </a:t>
            </a:r>
            <a:r>
              <a:rPr lang="sk-SK" sz="1400" dirty="0"/>
              <a:t>ktoré Slovenská republika ratifikovala a boli vyhlásené spôsobom</a:t>
            </a:r>
            <a:r>
              <a:rPr lang="sk-SK" sz="1400" i="1" dirty="0"/>
              <a:t> </a:t>
            </a:r>
            <a:r>
              <a:rPr lang="sk-SK" sz="1400" dirty="0"/>
              <a:t>ustanoveným zákonom, </a:t>
            </a:r>
            <a:r>
              <a:rPr lang="sk-SK" sz="1400" b="1" dirty="0"/>
              <a:t>prednosť pred jej zákonmi, ak</a:t>
            </a:r>
            <a:r>
              <a:rPr lang="sk-SK" sz="1400" b="1" i="1" dirty="0"/>
              <a:t> </a:t>
            </a:r>
            <a:r>
              <a:rPr lang="sk-SK" sz="1400" b="1" dirty="0"/>
              <a:t>zabezpečujú väčší rozsah základných práv a slobôd.</a:t>
            </a:r>
          </a:p>
          <a:p>
            <a:pPr marL="0" indent="0" algn="just">
              <a:buNone/>
            </a:pPr>
            <a:endParaRPr lang="sk-SK" sz="1400" dirty="0"/>
          </a:p>
        </p:txBody>
      </p:sp>
    </p:spTree>
    <p:extLst>
      <p:ext uri="{BB962C8B-B14F-4D97-AF65-F5344CB8AC3E}">
        <p14:creationId xmlns:p14="http://schemas.microsoft.com/office/powerpoint/2010/main" val="4146195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2400" u="sng" dirty="0">
                <a:effectLst>
                  <a:outerShdw blurRad="38100" dist="38100" dir="2700000" algn="tl">
                    <a:srgbClr val="000000">
                      <a:alpha val="43137"/>
                    </a:srgbClr>
                  </a:outerShdw>
                </a:effectLst>
              </a:rPr>
              <a:t>Postavenie Dohovoru v právnom poriadku Slovenskej </a:t>
            </a:r>
            <a:r>
              <a:rPr lang="sk-SK" sz="2400" u="sng" dirty="0" smtClean="0">
                <a:effectLst>
                  <a:outerShdw blurRad="38100" dist="38100" dir="2700000" algn="tl">
                    <a:srgbClr val="000000">
                      <a:alpha val="43137"/>
                    </a:srgbClr>
                  </a:outerShdw>
                </a:effectLst>
              </a:rPr>
              <a:t>republiky </a:t>
            </a:r>
            <a:endParaRPr lang="sk-SK" sz="24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1844824"/>
            <a:ext cx="6196405" cy="4248472"/>
          </a:xfrm>
        </p:spPr>
        <p:txBody>
          <a:bodyPr>
            <a:noAutofit/>
          </a:bodyPr>
          <a:lstStyle/>
          <a:p>
            <a:pPr algn="just"/>
            <a:r>
              <a:rPr lang="sk-SK" sz="1400" dirty="0"/>
              <a:t>Následne, 1. júla 2001, nadobudol účinnosť ústavný zákon č. 90/2001 Z. z., ktorým bol z ústavy vypustený článok 11 a ústava bola </a:t>
            </a:r>
            <a:r>
              <a:rPr lang="sk-SK" sz="1400" i="1" dirty="0" err="1"/>
              <a:t>inter</a:t>
            </a:r>
            <a:r>
              <a:rPr lang="sk-SK" sz="1400" i="1" dirty="0"/>
              <a:t> </a:t>
            </a:r>
            <a:r>
              <a:rPr lang="sk-SK" sz="1400" i="1" dirty="0" err="1"/>
              <a:t>alia</a:t>
            </a:r>
            <a:r>
              <a:rPr lang="sk-SK" sz="1400" dirty="0"/>
              <a:t> doplnená o článok 154c. V zmysle článku 154c ústavy sú medzinárodné zmluvy o ľudských právach a základných slobodách, ktoré Slovenská republika ratifikovala a boli vyhlásené spôsobom ustanoveným zákonom pred nadobudnutím účinnosti ústavného zákona č. 90/2001 Z. z., </a:t>
            </a:r>
            <a:r>
              <a:rPr lang="sk-SK" sz="1400" b="1" dirty="0"/>
              <a:t>súčasťou jej právneho poriadku a majú prednosť pred zákonom, ak zabezpečujú väčší rozsah ústavných práv a slobôd. </a:t>
            </a:r>
            <a:r>
              <a:rPr lang="sk-SK" sz="1400" dirty="0"/>
              <a:t>Dohovor patrí do tejto kategórie medzinárodných zmlúv. </a:t>
            </a:r>
            <a:endParaRPr lang="sk-SK" sz="1400" dirty="0" smtClean="0"/>
          </a:p>
          <a:p>
            <a:pPr algn="just"/>
            <a:r>
              <a:rPr lang="sk-SK" sz="1400" dirty="0" smtClean="0"/>
              <a:t>Konštantná judikatúra </a:t>
            </a:r>
            <a:r>
              <a:rPr lang="sk-SK" sz="1400" dirty="0"/>
              <a:t>ústavného súdu k článku 154c </a:t>
            </a:r>
            <a:r>
              <a:rPr lang="sk-SK" sz="1400" dirty="0" smtClean="0"/>
              <a:t>ústavy (napr</a:t>
            </a:r>
            <a:r>
              <a:rPr lang="sk-SK" sz="1400" dirty="0"/>
              <a:t>. I. ÚS </a:t>
            </a:r>
            <a:r>
              <a:rPr lang="sk-SK" sz="1400" dirty="0" smtClean="0"/>
              <a:t>36/02):</a:t>
            </a:r>
            <a:endParaRPr lang="sk-SK" sz="1400" dirty="0"/>
          </a:p>
          <a:p>
            <a:pPr marL="0" indent="0" algn="just">
              <a:buNone/>
            </a:pPr>
            <a:endParaRPr lang="sk-SK" sz="1400" dirty="0" smtClean="0"/>
          </a:p>
          <a:p>
            <a:pPr marL="0" indent="0" algn="just">
              <a:buNone/>
            </a:pPr>
            <a:r>
              <a:rPr lang="sk-SK" sz="1400" i="1" dirty="0" smtClean="0"/>
              <a:t>„Dohovor </a:t>
            </a:r>
            <a:r>
              <a:rPr lang="sk-SK" sz="1400" i="1" dirty="0"/>
              <a:t>a judikatúra naň sa vzťahujúca </a:t>
            </a:r>
            <a:r>
              <a:rPr lang="sk-SK" sz="1400" i="1" u="sng" dirty="0"/>
              <a:t>predstavujú pre vnútroštátne orgány aplikácie práva záväzné výkladové smernice pre výklad a uplatňovanie zákonnej úpravy základných práv a slobôd zakotvených v druhej hlave ústavy, a tým normujú rámec, ktorý tieto orgány v konkrétnom prípade nemôžu prekročiť</a:t>
            </a:r>
            <a:r>
              <a:rPr lang="sk-SK" sz="1400" i="1" u="sng" dirty="0" smtClean="0"/>
              <a:t>.“</a:t>
            </a:r>
            <a:endParaRPr lang="sk-SK" sz="1400" i="1" u="sng" dirty="0"/>
          </a:p>
          <a:p>
            <a:pPr marL="0" indent="0">
              <a:buNone/>
            </a:pPr>
            <a:endParaRPr lang="sk-SK" sz="1400" dirty="0"/>
          </a:p>
          <a:p>
            <a:pPr algn="just"/>
            <a:endParaRPr lang="sk-SK" sz="1400" dirty="0"/>
          </a:p>
        </p:txBody>
      </p:sp>
    </p:spTree>
    <p:extLst>
      <p:ext uri="{BB962C8B-B14F-4D97-AF65-F5344CB8AC3E}">
        <p14:creationId xmlns:p14="http://schemas.microsoft.com/office/powerpoint/2010/main" val="27407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Záväznosť rozsudkov Európskeho súdu pre ľudské práva:</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sz="1800" dirty="0" smtClean="0"/>
              <a:t>Článok 46 Dohovoru znie:</a:t>
            </a:r>
          </a:p>
          <a:p>
            <a:pPr marL="0" indent="0" algn="just">
              <a:buNone/>
            </a:pPr>
            <a:endParaRPr lang="sk-SK" sz="1800" dirty="0" smtClean="0"/>
          </a:p>
          <a:p>
            <a:pPr marL="0" indent="0" algn="just">
              <a:buNone/>
            </a:pPr>
            <a:r>
              <a:rPr lang="sk-SK" sz="1800" i="1" dirty="0" smtClean="0"/>
              <a:t>„1. Vysoké </a:t>
            </a:r>
            <a:r>
              <a:rPr lang="sk-SK" sz="1800" i="1" dirty="0"/>
              <a:t>zmluvné strany </a:t>
            </a:r>
            <a:r>
              <a:rPr lang="sk-SK" sz="1800" b="1" i="1" dirty="0"/>
              <a:t>sa zaväzujú, že sa budú riadiť právoplatným rozsudkom súdu vo všetkých prípadoch, ktorých sú stranami. </a:t>
            </a:r>
            <a:endParaRPr lang="sk-SK" sz="1800" b="1" i="1" dirty="0" smtClean="0"/>
          </a:p>
          <a:p>
            <a:pPr marL="0" indent="0" algn="just">
              <a:buNone/>
            </a:pPr>
            <a:endParaRPr lang="sk-SK" sz="1800" i="1" dirty="0" smtClean="0"/>
          </a:p>
          <a:p>
            <a:pPr marL="0" indent="0" algn="just">
              <a:buNone/>
            </a:pPr>
            <a:r>
              <a:rPr lang="sk-SK" sz="1800" i="1" dirty="0" smtClean="0"/>
              <a:t>2. Právoplatný </a:t>
            </a:r>
            <a:r>
              <a:rPr lang="sk-SK" sz="1800" i="1" dirty="0"/>
              <a:t>rozsudok súdu sa doručí </a:t>
            </a:r>
            <a:r>
              <a:rPr lang="sk-SK" sz="1800" b="1" i="1" dirty="0"/>
              <a:t>Výboru ministrov</a:t>
            </a:r>
            <a:r>
              <a:rPr lang="sk-SK" sz="1800" i="1" dirty="0"/>
              <a:t>, ktorý </a:t>
            </a:r>
            <a:r>
              <a:rPr lang="sk-SK" sz="1800" b="1" i="1" dirty="0"/>
              <a:t>dohliada na jeho výkon. </a:t>
            </a:r>
            <a:endParaRPr lang="sk-SK" sz="1800" b="1" i="1" dirty="0" smtClean="0"/>
          </a:p>
          <a:p>
            <a:pPr marL="342900" indent="-342900" algn="just">
              <a:buAutoNum type="arabicPeriod"/>
            </a:pPr>
            <a:endParaRPr lang="sk-SK" sz="1800" dirty="0"/>
          </a:p>
        </p:txBody>
      </p:sp>
    </p:spTree>
    <p:extLst>
      <p:ext uri="{BB962C8B-B14F-4D97-AF65-F5344CB8AC3E}">
        <p14:creationId xmlns:p14="http://schemas.microsoft.com/office/powerpoint/2010/main" val="407743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764704"/>
            <a:ext cx="6965245" cy="1202485"/>
          </a:xfrm>
        </p:spPr>
        <p:txBody>
          <a:bodyPr>
            <a:normAutofit/>
          </a:bodyPr>
          <a:lstStyle/>
          <a:p>
            <a:pPr algn="l"/>
            <a:r>
              <a:rPr lang="sk-SK" sz="2800" u="sng" dirty="0" smtClean="0">
                <a:effectLst>
                  <a:outerShdw blurRad="38100" dist="38100" dir="2700000" algn="tl">
                    <a:srgbClr val="000000">
                      <a:alpha val="43137"/>
                    </a:srgbClr>
                  </a:outerShdw>
                </a:effectLst>
              </a:rPr>
              <a:t>Záväznosť rozsudkov Európskeho súdu pre ľudské práva:</a:t>
            </a:r>
            <a:endParaRPr lang="sk-SK" sz="2800" u="sng" dirty="0">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3040" y="2204864"/>
            <a:ext cx="6196405" cy="3600400"/>
          </a:xfrm>
        </p:spPr>
        <p:txBody>
          <a:bodyPr>
            <a:noAutofit/>
          </a:bodyPr>
          <a:lstStyle/>
          <a:p>
            <a:pPr marL="0" indent="0" algn="just">
              <a:buNone/>
            </a:pPr>
            <a:r>
              <a:rPr lang="sk-SK" sz="1800" i="1" dirty="0" smtClean="0"/>
              <a:t>3. Ak </a:t>
            </a:r>
            <a:r>
              <a:rPr lang="sk-SK" sz="1800" i="1" dirty="0"/>
              <a:t>Výbor ministrov dospeje k záveru, že dohľadu nad výkonom právoplatného rozsudku bráni problém spojený s </a:t>
            </a:r>
            <a:r>
              <a:rPr lang="sk-SK" sz="1800" b="1" i="1" dirty="0"/>
              <a:t>výkladom rozsudku, </a:t>
            </a:r>
            <a:r>
              <a:rPr lang="sk-SK" sz="1800" i="1" dirty="0"/>
              <a:t>môže vec predložiť </a:t>
            </a:r>
            <a:r>
              <a:rPr lang="sk-SK" sz="1800" i="1" dirty="0" smtClean="0"/>
              <a:t>Súdu </a:t>
            </a:r>
            <a:r>
              <a:rPr lang="sk-SK" sz="1800" i="1" dirty="0"/>
              <a:t>na výrok o otázke výkladu. Rozhodnutie o predložení veci súdu vyžaduje </a:t>
            </a:r>
            <a:r>
              <a:rPr lang="sk-SK" sz="1800" b="1" i="1" dirty="0"/>
              <a:t>dvojtretinovú väčšinu hlasov </a:t>
            </a:r>
            <a:r>
              <a:rPr lang="sk-SK" sz="1800" i="1" dirty="0"/>
              <a:t>zástupcov oprávnených zasadať vo Výbore ministrov. </a:t>
            </a:r>
            <a:endParaRPr lang="sk-SK" sz="1800" i="1" dirty="0" smtClean="0"/>
          </a:p>
          <a:p>
            <a:pPr marL="0" indent="0" algn="just">
              <a:buNone/>
            </a:pPr>
            <a:r>
              <a:rPr lang="sk-SK" sz="1800" i="1" dirty="0" smtClean="0"/>
              <a:t>4</a:t>
            </a:r>
            <a:r>
              <a:rPr lang="sk-SK" sz="1800" i="1" dirty="0"/>
              <a:t>. Ak Výbor ministrov dospeje k záveru, že sa Vysoká zmluvná strana </a:t>
            </a:r>
            <a:r>
              <a:rPr lang="sk-SK" sz="1800" b="1" i="1" dirty="0"/>
              <a:t>odmieta riadiť právoplatným rozsudkom v spore</a:t>
            </a:r>
            <a:r>
              <a:rPr lang="sk-SK" sz="1800" i="1" dirty="0"/>
              <a:t>, ktorého je stranou, môže po doručení formálneho upozornenia danej strane rozhodnutím prijatým </a:t>
            </a:r>
            <a:r>
              <a:rPr lang="sk-SK" sz="1800" b="1" i="1" dirty="0"/>
              <a:t>dvojtretinovou väčšinou</a:t>
            </a:r>
            <a:r>
              <a:rPr lang="sk-SK" sz="1800" i="1" dirty="0"/>
              <a:t> hlasov zástupcov oprávnených zasadať vo Výbore ministrov </a:t>
            </a:r>
            <a:r>
              <a:rPr lang="sk-SK" sz="1800" b="1" i="1" dirty="0"/>
              <a:t>predložiť </a:t>
            </a:r>
            <a:r>
              <a:rPr lang="sk-SK" sz="1800" b="1" i="1" dirty="0" smtClean="0"/>
              <a:t>Súdu </a:t>
            </a:r>
            <a:r>
              <a:rPr lang="sk-SK" sz="1800" b="1" i="1" dirty="0"/>
              <a:t>otázku, či táto strana porušila svoj záväzok podľa </a:t>
            </a:r>
            <a:r>
              <a:rPr lang="sk-SK" sz="1800" b="1" i="1" dirty="0" smtClean="0"/>
              <a:t>odseku 1. </a:t>
            </a:r>
            <a:endParaRPr lang="sk-SK" sz="1800" b="1" i="1" dirty="0"/>
          </a:p>
        </p:txBody>
      </p:sp>
    </p:spTree>
    <p:extLst>
      <p:ext uri="{BB962C8B-B14F-4D97-AF65-F5344CB8AC3E}">
        <p14:creationId xmlns:p14="http://schemas.microsoft.com/office/powerpoint/2010/main" val="26764804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Špendlík">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Špendlík">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Špendlík">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1726</TotalTime>
  <Words>1889</Words>
  <Application>Microsoft Office PowerPoint</Application>
  <PresentationFormat>Prezentácia na obrazovke (4:3)</PresentationFormat>
  <Paragraphs>165</Paragraphs>
  <Slides>30</Slides>
  <Notes>0</Notes>
  <HiddenSlides>0</HiddenSlides>
  <MMClips>0</MMClips>
  <ScaleCrop>false</ScaleCrop>
  <HeadingPairs>
    <vt:vector size="4" baseType="variant">
      <vt:variant>
        <vt:lpstr>Motív</vt:lpstr>
      </vt:variant>
      <vt:variant>
        <vt:i4>1</vt:i4>
      </vt:variant>
      <vt:variant>
        <vt:lpstr>Nadpisy snímok</vt:lpstr>
      </vt:variant>
      <vt:variant>
        <vt:i4>30</vt:i4>
      </vt:variant>
    </vt:vector>
  </HeadingPairs>
  <TitlesOfParts>
    <vt:vector size="31" baseType="lpstr">
      <vt:lpstr>Špendlík</vt:lpstr>
      <vt:lpstr>Dohovor o ochrane ľudských práva a základných slobôd</vt:lpstr>
      <vt:lpstr>Dohovor o ochrane ľudských práv a základných slobôd:</vt:lpstr>
      <vt:lpstr>Právo na individuálnu sťažnosť</vt:lpstr>
      <vt:lpstr>Podmienky prijateľnosti sťažnosti</vt:lpstr>
      <vt:lpstr>Podmienky prijateľnosti sťažnosti</vt:lpstr>
      <vt:lpstr>Postavenie Dohovoru v právnom poriadku Slovenskej republiky </vt:lpstr>
      <vt:lpstr>Postavenie Dohovoru v právnom poriadku Slovenskej republiky </vt:lpstr>
      <vt:lpstr>Záväznosť rozsudkov Európskeho súdu pre ľudské práva:</vt:lpstr>
      <vt:lpstr>Záväznosť rozsudkov Európskeho súdu pre ľudské práva:</vt:lpstr>
      <vt:lpstr>Záväznosť rozsudkov Európskeho súdu pre ľudské práva</vt:lpstr>
      <vt:lpstr>Záväznosť rozsudkov Európskeho súdu pre ľudské práva</vt:lpstr>
      <vt:lpstr>Individuálne opatrenia</vt:lpstr>
      <vt:lpstr>Navrátenie do pôvodného stavu</vt:lpstr>
      <vt:lpstr>Navrátenie do pôvodného stavu</vt:lpstr>
      <vt:lpstr>Navrátenie do pôvodného stavu</vt:lpstr>
      <vt:lpstr>Navrátenie do pôvodného stavu</vt:lpstr>
      <vt:lpstr>Navrátenie do pôvodného stavu</vt:lpstr>
      <vt:lpstr>Navrátenie do pôvodného stavu</vt:lpstr>
      <vt:lpstr>Navrátenie do pôvodného stavu</vt:lpstr>
      <vt:lpstr>Všeobecné opatrenia </vt:lpstr>
      <vt:lpstr>Všeobecné opatrenia </vt:lpstr>
      <vt:lpstr>Interpretačná právoplatnosť rozsudkov Súdu</vt:lpstr>
      <vt:lpstr>Problémy pri interpretácii jednotlivých práv zaručených Dohovorom</vt:lpstr>
      <vt:lpstr>Problémy pri interpretácii jednotlivých práv zaručených Dohovorom</vt:lpstr>
      <vt:lpstr>Problémy pri interpretácii jednotlivých práv zaručených Dohovorom</vt:lpstr>
      <vt:lpstr>Problémy pri interpretácii jednotlivých práv zaručených Dohovorom</vt:lpstr>
      <vt:lpstr>Problémy pri interpretácii jednotlivých práv zaručených Dohovorom</vt:lpstr>
      <vt:lpstr>Problémy pri interpretácii jednotlivých práv zaručených Dohovorom</vt:lpstr>
      <vt:lpstr>Problémy pri interpretácii jednotlivých práv zaručených Dohovorom</vt:lpstr>
      <vt:lpstr>Problémy pri interpretácii jednotlivých práv zaručených Dohovorom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BORODOVCAK Milan</dc:creator>
  <cp:lastModifiedBy>PIROSIKOVA Marica</cp:lastModifiedBy>
  <cp:revision>47</cp:revision>
  <cp:lastPrinted>2018-02-12T07:41:16Z</cp:lastPrinted>
  <dcterms:created xsi:type="dcterms:W3CDTF">2017-02-15T08:17:46Z</dcterms:created>
  <dcterms:modified xsi:type="dcterms:W3CDTF">2018-02-12T07:42:03Z</dcterms:modified>
</cp:coreProperties>
</file>